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2" r:id="rId6"/>
    <p:sldId id="261" r:id="rId7"/>
    <p:sldId id="259" r:id="rId8"/>
    <p:sldId id="265" r:id="rId9"/>
    <p:sldId id="263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22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4DDA-2EC3-4610-B98C-41933473E10A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9623-1B77-46CD-8585-EAFE5D7F6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292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4DDA-2EC3-4610-B98C-41933473E10A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9623-1B77-46CD-8585-EAFE5D7F6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108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4DDA-2EC3-4610-B98C-41933473E10A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9623-1B77-46CD-8585-EAFE5D7F6D7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9434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4DDA-2EC3-4610-B98C-41933473E10A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9623-1B77-46CD-8585-EAFE5D7F6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786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4DDA-2EC3-4610-B98C-41933473E10A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9623-1B77-46CD-8585-EAFE5D7F6D7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73444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4DDA-2EC3-4610-B98C-41933473E10A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9623-1B77-46CD-8585-EAFE5D7F6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831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4DDA-2EC3-4610-B98C-41933473E10A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9623-1B77-46CD-8585-EAFE5D7F6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7528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4DDA-2EC3-4610-B98C-41933473E10A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9623-1B77-46CD-8585-EAFE5D7F6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36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4DDA-2EC3-4610-B98C-41933473E10A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9623-1B77-46CD-8585-EAFE5D7F6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50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4DDA-2EC3-4610-B98C-41933473E10A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9623-1B77-46CD-8585-EAFE5D7F6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35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4DDA-2EC3-4610-B98C-41933473E10A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9623-1B77-46CD-8585-EAFE5D7F6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427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4DDA-2EC3-4610-B98C-41933473E10A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9623-1B77-46CD-8585-EAFE5D7F6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796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4DDA-2EC3-4610-B98C-41933473E10A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9623-1B77-46CD-8585-EAFE5D7F6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0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4DDA-2EC3-4610-B98C-41933473E10A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9623-1B77-46CD-8585-EAFE5D7F6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027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4DDA-2EC3-4610-B98C-41933473E10A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9623-1B77-46CD-8585-EAFE5D7F6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74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4DDA-2EC3-4610-B98C-41933473E10A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9623-1B77-46CD-8585-EAFE5D7F6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010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A4DDA-2EC3-4610-B98C-41933473E10A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1409623-1B77-46CD-8585-EAFE5D7F6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276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Решение игр в смешанных стратегиях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128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Смешанные стратегии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H(A)(P</a:t>
            </a:r>
            <a:r>
              <a:rPr lang="pt-BR" dirty="0"/>
              <a:t>, Q) = </a:t>
            </a:r>
            <a:r>
              <a:rPr lang="pt-BR" dirty="0" smtClean="0"/>
              <a:t>p1*(a11 q1 </a:t>
            </a:r>
            <a:r>
              <a:rPr lang="pt-BR" dirty="0"/>
              <a:t>+</a:t>
            </a:r>
            <a:r>
              <a:rPr lang="pt-BR" dirty="0" smtClean="0"/>
              <a:t>a12 q2 </a:t>
            </a:r>
            <a:r>
              <a:rPr lang="pt-BR" dirty="0"/>
              <a:t>+</a:t>
            </a:r>
            <a:r>
              <a:rPr lang="pt-BR" dirty="0" smtClean="0"/>
              <a:t>a13 q3) </a:t>
            </a:r>
            <a:r>
              <a:rPr lang="pt-BR" dirty="0"/>
              <a:t>+ </a:t>
            </a:r>
            <a:r>
              <a:rPr lang="pt-BR" dirty="0" smtClean="0"/>
              <a:t>p2</a:t>
            </a:r>
            <a:r>
              <a:rPr lang="ru-RU" dirty="0" smtClean="0"/>
              <a:t>*</a:t>
            </a:r>
            <a:r>
              <a:rPr lang="pt-BR" dirty="0" smtClean="0"/>
              <a:t>(a21 q1+a22 q2+a2</a:t>
            </a:r>
            <a:r>
              <a:rPr lang="ru-RU" dirty="0" smtClean="0"/>
              <a:t>3</a:t>
            </a:r>
            <a:r>
              <a:rPr lang="pt-BR" dirty="0" smtClean="0"/>
              <a:t> q3) =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=0,37*((0*0,25)+(0,5*0)+(0,8*0,75))+0,62*((1*0,25)+(0,75*0)+(0,5*0,75))=</a:t>
            </a:r>
          </a:p>
          <a:p>
            <a:pPr marL="0" indent="0">
              <a:buNone/>
            </a:pPr>
            <a:r>
              <a:rPr lang="ru-RU" dirty="0" smtClean="0"/>
              <a:t>=0,222+0,39=0,612</a:t>
            </a:r>
          </a:p>
          <a:p>
            <a:pPr marL="0" indent="0">
              <a:buNone/>
            </a:pPr>
            <a:r>
              <a:rPr lang="en-US" dirty="0" smtClean="0"/>
              <a:t>H(A)(P,Q)=0,612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663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Смешанные стратегии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83081"/>
            <a:ext cx="8596668" cy="42582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pitchFamily="34" charset="0"/>
                <a:cs typeface="Times New Roman" panose="02020603050405020304" pitchFamily="18" charset="0"/>
              </a:rPr>
              <a:t>Если в игре нет </a:t>
            </a:r>
            <a:r>
              <a:rPr lang="ru-RU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pitchFamily="34" charset="0"/>
                <a:cs typeface="Times New Roman" panose="02020603050405020304" pitchFamily="18" charset="0"/>
              </a:rPr>
              <a:t>седловой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pitchFamily="34" charset="0"/>
                <a:cs typeface="Times New Roman" panose="02020603050405020304" pitchFamily="18" charset="0"/>
              </a:rPr>
              <a:t> точки в чистых </a:t>
            </a:r>
          </a:p>
          <a:p>
            <a:pPr marL="0" indent="0" algn="ctr">
              <a:buNone/>
            </a:pP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pitchFamily="34" charset="0"/>
                <a:cs typeface="Times New Roman" panose="02020603050405020304" pitchFamily="18" charset="0"/>
              </a:rPr>
              <a:t>стратегиях, то можно найти нижнюю и верхнюю </a:t>
            </a:r>
          </a:p>
          <a:p>
            <a:pPr marL="0" indent="0" algn="ctr">
              <a:buNone/>
            </a:pP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pitchFamily="34" charset="0"/>
                <a:cs typeface="Times New Roman" panose="02020603050405020304" pitchFamily="18" charset="0"/>
              </a:rPr>
              <a:t>чистые цены этой игры, которые указывают, что </a:t>
            </a:r>
          </a:p>
          <a:p>
            <a:pPr marL="0" indent="0" algn="ctr">
              <a:buNone/>
            </a:pP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pitchFamily="34" charset="0"/>
                <a:cs typeface="Times New Roman" panose="02020603050405020304" pitchFamily="18" charset="0"/>
              </a:rPr>
              <a:t>игрок 1 не должен надеяться на выигрыш больший, </a:t>
            </a:r>
          </a:p>
          <a:p>
            <a:pPr marL="0" indent="0" algn="ctr">
              <a:buNone/>
            </a:pP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pitchFamily="34" charset="0"/>
                <a:cs typeface="Times New Roman" panose="02020603050405020304" pitchFamily="18" charset="0"/>
              </a:rPr>
              <a:t>чем верхняя цена игры, и может быть уверен в </a:t>
            </a:r>
          </a:p>
          <a:p>
            <a:pPr marL="0" indent="0" algn="ctr">
              <a:buNone/>
            </a:pP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pitchFamily="34" charset="0"/>
                <a:cs typeface="Times New Roman" panose="02020603050405020304" pitchFamily="18" charset="0"/>
              </a:rPr>
              <a:t>получении выигрыша не меньше нижней цены игры. </a:t>
            </a:r>
          </a:p>
          <a:p>
            <a:pPr marL="0" indent="0" algn="ctr">
              <a:buNone/>
            </a:pP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pitchFamily="34" charset="0"/>
                <a:cs typeface="Times New Roman" panose="02020603050405020304" pitchFamily="18" charset="0"/>
              </a:rPr>
              <a:t>Поиск такого решения приводит к необходимости </a:t>
            </a:r>
          </a:p>
          <a:p>
            <a:pPr marL="0" indent="0" algn="ctr">
              <a:buNone/>
            </a:pP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pitchFamily="34" charset="0"/>
                <a:cs typeface="Times New Roman" panose="02020603050405020304" pitchFamily="18" charset="0"/>
              </a:rPr>
              <a:t>применять смешанные стратегии, то есть </a:t>
            </a:r>
          </a:p>
          <a:p>
            <a:pPr marL="0" indent="0" algn="ctr">
              <a:buNone/>
            </a:pP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pitchFamily="34" charset="0"/>
                <a:cs typeface="Times New Roman" panose="02020603050405020304" pitchFamily="18" charset="0"/>
              </a:rPr>
              <a:t>чередовать чистые стратегии с какими-то частотами</a:t>
            </a:r>
          </a:p>
        </p:txBody>
      </p:sp>
    </p:spTree>
    <p:extLst>
      <p:ext uri="{BB962C8B-B14F-4D97-AF65-F5344CB8AC3E}">
        <p14:creationId xmlns:p14="http://schemas.microsoft.com/office/powerpoint/2010/main" val="350131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Смешанные стратегии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27932"/>
            <a:ext cx="8596668" cy="388077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Смешанной стратегией</a:t>
            </a:r>
            <a:r>
              <a:rPr lang="ru-RU" dirty="0"/>
              <a:t> </a:t>
            </a:r>
            <a:r>
              <a:rPr lang="ru-RU" dirty="0" smtClean="0"/>
              <a:t>игрока </a:t>
            </a:r>
            <a:r>
              <a:rPr lang="ru-RU" dirty="0"/>
              <a:t>называются </a:t>
            </a:r>
            <a:r>
              <a:rPr lang="ru-RU" dirty="0" smtClean="0"/>
              <a:t>случайные </a:t>
            </a:r>
            <a:r>
              <a:rPr lang="ru-RU" dirty="0"/>
              <a:t>величины, </a:t>
            </a:r>
          </a:p>
          <a:p>
            <a:pPr marL="0" indent="0" algn="ctr">
              <a:buNone/>
            </a:pPr>
            <a:r>
              <a:rPr lang="ru-RU" dirty="0"/>
              <a:t>возможные значения </a:t>
            </a:r>
            <a:r>
              <a:rPr lang="ru-RU" dirty="0" smtClean="0"/>
              <a:t>которы</a:t>
            </a:r>
            <a:r>
              <a:rPr lang="ru-RU" dirty="0" smtClean="0"/>
              <a:t>ми</a:t>
            </a:r>
            <a:r>
              <a:rPr lang="ru-RU" dirty="0" smtClean="0"/>
              <a:t> </a:t>
            </a:r>
            <a:r>
              <a:rPr lang="ru-RU" dirty="0"/>
              <a:t>являются чистые </a:t>
            </a:r>
            <a:r>
              <a:rPr lang="ru-RU" dirty="0" smtClean="0"/>
              <a:t>стратегии</a:t>
            </a:r>
            <a:r>
              <a:rPr lang="ru-RU" dirty="0"/>
              <a:t>.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/>
              <a:t>Смешанные стратегии в теории </a:t>
            </a:r>
            <a:r>
              <a:rPr lang="ru-RU" dirty="0" smtClean="0"/>
              <a:t>игр </a:t>
            </a:r>
            <a:r>
              <a:rPr lang="ru-RU" dirty="0"/>
              <a:t>представляют собой модель </a:t>
            </a:r>
          </a:p>
          <a:p>
            <a:pPr marL="0" indent="0" algn="ctr">
              <a:buNone/>
            </a:pPr>
            <a:r>
              <a:rPr lang="ru-RU" dirty="0"/>
              <a:t>изменчивой, гибкой тактики, </a:t>
            </a:r>
            <a:r>
              <a:rPr lang="ru-RU" dirty="0" smtClean="0"/>
              <a:t>когда </a:t>
            </a:r>
            <a:r>
              <a:rPr lang="ru-RU" dirty="0"/>
              <a:t>ни один из игроков не знает, </a:t>
            </a:r>
            <a:r>
              <a:rPr lang="ru-RU" dirty="0" smtClean="0"/>
              <a:t>какую </a:t>
            </a:r>
            <a:r>
              <a:rPr lang="ru-RU" dirty="0"/>
              <a:t>чистую стратегию выберет </a:t>
            </a:r>
            <a:r>
              <a:rPr lang="ru-RU" dirty="0" smtClean="0"/>
              <a:t>противник </a:t>
            </a:r>
            <a:r>
              <a:rPr lang="ru-RU" dirty="0"/>
              <a:t>в данной партии. </a:t>
            </a:r>
          </a:p>
        </p:txBody>
      </p:sp>
    </p:spTree>
    <p:extLst>
      <p:ext uri="{BB962C8B-B14F-4D97-AF65-F5344CB8AC3E}">
        <p14:creationId xmlns:p14="http://schemas.microsoft.com/office/powerpoint/2010/main" val="355310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Смешанные стратегии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Существуют следующие условия </a:t>
            </a:r>
          </a:p>
          <a:p>
            <a:pPr marL="0" indent="0" algn="ctr">
              <a:buNone/>
            </a:pPr>
            <a:r>
              <a:rPr lang="ru-RU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применения смешанных стратегий: </a:t>
            </a:r>
            <a:endParaRPr lang="ru-RU" sz="32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ru-RU" sz="3200" dirty="0" smtClean="0"/>
              <a:t>1</a:t>
            </a:r>
            <a:r>
              <a:rPr lang="ru-RU" sz="3200" dirty="0"/>
              <a:t>. Игра без </a:t>
            </a:r>
            <a:r>
              <a:rPr lang="ru-RU" sz="3200" dirty="0" err="1"/>
              <a:t>седловой</a:t>
            </a:r>
            <a:r>
              <a:rPr lang="ru-RU" sz="3200" dirty="0"/>
              <a:t> точки. </a:t>
            </a:r>
          </a:p>
          <a:p>
            <a:pPr marL="0" indent="0" algn="just">
              <a:buNone/>
            </a:pPr>
            <a:r>
              <a:rPr lang="ru-RU" sz="3200" dirty="0"/>
              <a:t>2. Игроки используют случайную смесь чистых </a:t>
            </a:r>
          </a:p>
          <a:p>
            <a:pPr marL="0" indent="0" algn="just">
              <a:buNone/>
            </a:pPr>
            <a:r>
              <a:rPr lang="ru-RU" sz="3200" dirty="0"/>
              <a:t>стратегий с заданными вероятностями. </a:t>
            </a:r>
          </a:p>
          <a:p>
            <a:pPr marL="0" indent="0" algn="just">
              <a:buNone/>
            </a:pPr>
            <a:r>
              <a:rPr lang="ru-RU" sz="3200" dirty="0"/>
              <a:t>3. Игра повторяется многократно в сходных </a:t>
            </a:r>
          </a:p>
          <a:p>
            <a:pPr marL="0" indent="0" algn="just">
              <a:buNone/>
            </a:pPr>
            <a:r>
              <a:rPr lang="ru-RU" sz="3200" dirty="0"/>
              <a:t>условиях. </a:t>
            </a:r>
          </a:p>
          <a:p>
            <a:pPr marL="0" indent="0" algn="just">
              <a:buNone/>
            </a:pPr>
            <a:r>
              <a:rPr lang="ru-RU" sz="3200" dirty="0"/>
              <a:t>4. При любом ходе ни один из игроков не </a:t>
            </a:r>
          </a:p>
          <a:p>
            <a:pPr marL="0" indent="0" algn="just">
              <a:buNone/>
            </a:pPr>
            <a:r>
              <a:rPr lang="ru-RU" sz="3200" dirty="0"/>
              <a:t>информирован о стратегии другого игрока. </a:t>
            </a:r>
          </a:p>
          <a:p>
            <a:pPr marL="0" indent="0" algn="just">
              <a:buNone/>
            </a:pPr>
            <a:r>
              <a:rPr lang="ru-RU" sz="3200" dirty="0"/>
              <a:t>5. Допускается усреднение результатов игр.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4931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Смешанные стратегии</a:t>
            </a:r>
            <a:br>
              <a:rPr lang="ru-RU" dirty="0" smtClean="0"/>
            </a:b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2090377"/>
                <a:ext cx="8596668" cy="3880773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ru-RU" sz="1600" dirty="0" smtClean="0"/>
                  <a:t>Каждая </a:t>
                </a:r>
                <a:r>
                  <a:rPr lang="ru-RU" sz="1600" dirty="0"/>
                  <a:t>смешанная стратегия </a:t>
                </a:r>
                <a:r>
                  <a:rPr lang="ru-RU" sz="1600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P</a:t>
                </a:r>
                <a:r>
                  <a:rPr lang="ru-RU" sz="1600" dirty="0"/>
                  <a:t> игрока </a:t>
                </a:r>
                <a:r>
                  <a:rPr lang="ru-RU" sz="1600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А</a:t>
                </a:r>
                <a:r>
                  <a:rPr lang="ru-RU" sz="1600" dirty="0"/>
                  <a:t> полностью </a:t>
                </a:r>
                <a:r>
                  <a:rPr lang="ru-RU" sz="1600" dirty="0" smtClean="0"/>
                  <a:t>определяется </a:t>
                </a:r>
                <a:r>
                  <a:rPr lang="ru-RU" sz="1600" dirty="0"/>
                  <a:t>вероятностями </a:t>
                </a:r>
                <a:r>
                  <a:rPr lang="en-US" sz="16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p(1)</a:t>
                </a:r>
                <a:r>
                  <a:rPr lang="ru-RU" sz="16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, p</a:t>
                </a:r>
                <a:r>
                  <a:rPr lang="en-US" sz="16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(</a:t>
                </a:r>
                <a:r>
                  <a:rPr lang="ru-RU" sz="16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2</a:t>
                </a:r>
                <a:r>
                  <a:rPr lang="en-US" sz="16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)</a:t>
                </a:r>
                <a:r>
                  <a:rPr lang="ru-RU" sz="16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, …,p</a:t>
                </a:r>
                <a:r>
                  <a:rPr lang="en-US" sz="16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(m)</a:t>
                </a:r>
                <a:r>
                  <a:rPr lang="ru-RU" sz="16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 </a:t>
                </a:r>
                <a:r>
                  <a:rPr lang="ru-RU" sz="1600" dirty="0"/>
                  <a:t>, с которыми </a:t>
                </a:r>
                <a:r>
                  <a:rPr lang="ru-RU" sz="1600" dirty="0" smtClean="0"/>
                  <a:t>игрок </a:t>
                </a:r>
                <a:r>
                  <a:rPr lang="ru-RU" sz="1600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А</a:t>
                </a:r>
                <a:r>
                  <a:rPr lang="ru-RU" sz="1600" dirty="0"/>
                  <a:t> выбирает соответствующие чистые стратегии </a:t>
                </a:r>
                <a:r>
                  <a:rPr lang="ru-RU" sz="16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А</a:t>
                </a:r>
                <a:r>
                  <a:rPr lang="en-US" sz="16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(</a:t>
                </a:r>
                <a:r>
                  <a:rPr lang="ru-RU" sz="16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1</a:t>
                </a:r>
                <a:r>
                  <a:rPr lang="en-US" sz="16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)</a:t>
                </a:r>
                <a:r>
                  <a:rPr lang="ru-RU" sz="1600" dirty="0" smtClean="0"/>
                  <a:t>, </a:t>
                </a:r>
                <a:r>
                  <a:rPr lang="ru-RU" sz="16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А</a:t>
                </a:r>
                <a:r>
                  <a:rPr lang="en-US" sz="16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(</a:t>
                </a:r>
                <a:r>
                  <a:rPr lang="ru-RU" sz="16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2</a:t>
                </a:r>
                <a:r>
                  <a:rPr lang="en-US" sz="16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)</a:t>
                </a:r>
                <a:r>
                  <a:rPr lang="ru-RU" sz="16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, …,А</a:t>
                </a:r>
                <a:r>
                  <a:rPr lang="en-US" sz="16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(</a:t>
                </a:r>
                <a:r>
                  <a:rPr lang="ru-RU" sz="16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m</a:t>
                </a:r>
                <a:r>
                  <a:rPr lang="en-US" sz="16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)</a:t>
                </a:r>
                <a:r>
                  <a:rPr lang="ru-RU" sz="1600" dirty="0" smtClean="0"/>
                  <a:t>.  </a:t>
                </a:r>
                <a:endParaRPr lang="en-US" sz="1600" dirty="0" smtClean="0"/>
              </a:p>
              <a:p>
                <a:pPr marL="0" indent="0" algn="just">
                  <a:buNone/>
                </a:pPr>
                <a:r>
                  <a:rPr lang="ru-RU" sz="1600" dirty="0" smtClean="0"/>
                  <a:t>Обозначим множество смешанных стратегий игроков </a:t>
                </a:r>
                <a:r>
                  <a:rPr lang="en-US" sz="1600" dirty="0" smtClean="0">
                    <a:solidFill>
                      <a:srgbClr val="FF0000"/>
                    </a:solidFill>
                  </a:rPr>
                  <a:t>A</a:t>
                </a:r>
                <a:r>
                  <a:rPr lang="ru-RU" sz="1600" dirty="0" smtClean="0"/>
                  <a:t> и </a:t>
                </a:r>
                <a:r>
                  <a:rPr lang="en-US" sz="1600" dirty="0" smtClean="0">
                    <a:solidFill>
                      <a:srgbClr val="00B0F0"/>
                    </a:solidFill>
                  </a:rPr>
                  <a:t>B</a:t>
                </a:r>
                <a:r>
                  <a:rPr lang="ru-RU" sz="1600" dirty="0" smtClean="0"/>
                  <a:t> соответственно</a:t>
                </a:r>
                <a:r>
                  <a:rPr lang="en-US" sz="1600" dirty="0" smtClean="0"/>
                  <a:t>: </a:t>
                </a:r>
              </a:p>
              <a:p>
                <a:pPr marL="0" indent="0" algn="ctr">
                  <a:buNone/>
                </a:pPr>
                <a:r>
                  <a:rPr lang="en-US" sz="1600" dirty="0" smtClean="0">
                    <a:solidFill>
                      <a:srgbClr val="FF0000"/>
                    </a:solidFill>
                  </a:rPr>
                  <a:t>S(A)</a:t>
                </a:r>
                <a:r>
                  <a:rPr lang="ru-RU" sz="1600" dirty="0" smtClean="0">
                    <a:solidFill>
                      <a:srgbClr val="FF0000"/>
                    </a:solidFill>
                  </a:rPr>
                  <a:t>=</a:t>
                </a:r>
                <a:r>
                  <a:rPr lang="en-US" sz="1600" dirty="0" smtClean="0">
                    <a:solidFill>
                      <a:srgbClr val="FF0000"/>
                    </a:solidFill>
                  </a:rPr>
                  <a:t>|</a:t>
                </a:r>
                <a:r>
                  <a:rPr lang="ru-RU" sz="1600" dirty="0" smtClean="0">
                    <a:solidFill>
                      <a:srgbClr val="FF0000"/>
                    </a:solidFill>
                  </a:rPr>
                  <a:t>p</a:t>
                </a:r>
                <a:r>
                  <a:rPr lang="en-US" sz="1600" dirty="0" smtClean="0">
                    <a:solidFill>
                      <a:srgbClr val="FF0000"/>
                    </a:solidFill>
                  </a:rPr>
                  <a:t>(</a:t>
                </a:r>
                <a:r>
                  <a:rPr lang="ru-RU" sz="1600" dirty="0" smtClean="0">
                    <a:solidFill>
                      <a:srgbClr val="FF0000"/>
                    </a:solidFill>
                  </a:rPr>
                  <a:t>1</a:t>
                </a:r>
                <a:r>
                  <a:rPr lang="en-US" sz="1600" dirty="0" smtClean="0">
                    <a:solidFill>
                      <a:srgbClr val="FF0000"/>
                    </a:solidFill>
                  </a:rPr>
                  <a:t>)</a:t>
                </a:r>
                <a:r>
                  <a:rPr lang="ru-RU" sz="1600" dirty="0" smtClean="0">
                    <a:solidFill>
                      <a:srgbClr val="FF0000"/>
                    </a:solidFill>
                  </a:rPr>
                  <a:t>, p</a:t>
                </a:r>
                <a:r>
                  <a:rPr lang="en-US" sz="1600" dirty="0" smtClean="0">
                    <a:solidFill>
                      <a:srgbClr val="FF0000"/>
                    </a:solidFill>
                  </a:rPr>
                  <a:t>(</a:t>
                </a:r>
                <a:r>
                  <a:rPr lang="ru-RU" sz="1600" dirty="0" smtClean="0">
                    <a:solidFill>
                      <a:srgbClr val="FF0000"/>
                    </a:solidFill>
                  </a:rPr>
                  <a:t>2</a:t>
                </a:r>
                <a:r>
                  <a:rPr lang="en-US" sz="1600" dirty="0" smtClean="0">
                    <a:solidFill>
                      <a:srgbClr val="FF0000"/>
                    </a:solidFill>
                  </a:rPr>
                  <a:t>)</a:t>
                </a:r>
                <a:r>
                  <a:rPr lang="ru-RU" sz="1600" dirty="0" smtClean="0">
                    <a:solidFill>
                      <a:srgbClr val="FF0000"/>
                    </a:solidFill>
                  </a:rPr>
                  <a:t>, …,</a:t>
                </a:r>
                <a:r>
                  <a:rPr lang="en-US" sz="1600" dirty="0" smtClean="0">
                    <a:solidFill>
                      <a:srgbClr val="FF0000"/>
                    </a:solidFill>
                  </a:rPr>
                  <a:t> </a:t>
                </a:r>
                <a:r>
                  <a:rPr lang="ru-RU" sz="1600" dirty="0" smtClean="0">
                    <a:solidFill>
                      <a:srgbClr val="FF0000"/>
                    </a:solidFill>
                  </a:rPr>
                  <a:t>p</a:t>
                </a:r>
                <a:r>
                  <a:rPr lang="en-US" sz="1600" dirty="0" smtClean="0">
                    <a:solidFill>
                      <a:srgbClr val="FF0000"/>
                    </a:solidFill>
                  </a:rPr>
                  <a:t>(</a:t>
                </a:r>
                <a:r>
                  <a:rPr lang="ru-RU" sz="1600" dirty="0" smtClean="0">
                    <a:solidFill>
                      <a:srgbClr val="FF0000"/>
                    </a:solidFill>
                  </a:rPr>
                  <a:t>m</a:t>
                </a:r>
                <a:r>
                  <a:rPr lang="en-US" sz="1600" dirty="0" smtClean="0">
                    <a:solidFill>
                      <a:srgbClr val="FF0000"/>
                    </a:solidFill>
                  </a:rPr>
                  <a:t>)|</a:t>
                </a:r>
                <a:r>
                  <a:rPr lang="en-US" sz="1600" dirty="0" smtClean="0"/>
                  <a:t>; </a:t>
                </a:r>
                <a:endParaRPr lang="en-US" sz="1600" dirty="0" smtClean="0"/>
              </a:p>
              <a:p>
                <a:pPr marL="0" indent="0" algn="ctr">
                  <a:buNone/>
                </a:pPr>
                <a:r>
                  <a:rPr lang="en-US" sz="1600" dirty="0" smtClean="0">
                    <a:solidFill>
                      <a:srgbClr val="00B0F0"/>
                    </a:solidFill>
                  </a:rPr>
                  <a:t>S(B</a:t>
                </a:r>
                <a:r>
                  <a:rPr lang="en-US" sz="1600" dirty="0" smtClean="0">
                    <a:solidFill>
                      <a:srgbClr val="00B0F0"/>
                    </a:solidFill>
                  </a:rPr>
                  <a:t>)=|q(1), q(2), …, q(m)|</a:t>
                </a:r>
              </a:p>
              <a:p>
                <a:pPr marL="0" indent="0" algn="just">
                  <a:buNone/>
                </a:pPr>
                <a:r>
                  <a:rPr lang="ru-RU" sz="1600" dirty="0"/>
                  <a:t>г</a:t>
                </a:r>
                <a:r>
                  <a:rPr lang="ru-RU" sz="1600" dirty="0" smtClean="0"/>
                  <a:t>де  </a:t>
                </a:r>
                <a:r>
                  <a:rPr lang="en-US" sz="1600" dirty="0" smtClean="0"/>
                  <a:t>p(</a:t>
                </a:r>
                <a:r>
                  <a:rPr lang="en-US" sz="1600" dirty="0" err="1" smtClean="0"/>
                  <a:t>i</a:t>
                </a:r>
                <a:r>
                  <a:rPr lang="en-US" sz="1600" dirty="0" smtClean="0"/>
                  <a:t>) – </a:t>
                </a:r>
                <a:r>
                  <a:rPr lang="ru-RU" sz="1600" dirty="0" smtClean="0"/>
                  <a:t>вероятность применения игроком </a:t>
                </a:r>
                <a:r>
                  <a:rPr lang="en-US" sz="1600" dirty="0" smtClean="0">
                    <a:solidFill>
                      <a:srgbClr val="FF0000"/>
                    </a:solidFill>
                  </a:rPr>
                  <a:t>A</a:t>
                </a:r>
                <a:r>
                  <a:rPr lang="en-US" sz="1600" dirty="0" smtClean="0"/>
                  <a:t> </a:t>
                </a:r>
                <a:r>
                  <a:rPr lang="ru-RU" sz="1600" dirty="0" smtClean="0"/>
                  <a:t>чистой стратегии </a:t>
                </a:r>
                <a:r>
                  <a:rPr lang="en-US" sz="1600" dirty="0" smtClean="0"/>
                  <a:t>A(</a:t>
                </a:r>
                <a:r>
                  <a:rPr lang="en-US" sz="1600" dirty="0" err="1" smtClean="0"/>
                  <a:t>i</a:t>
                </a:r>
                <a:r>
                  <a:rPr lang="en-US" sz="1600" dirty="0" smtClean="0"/>
                  <a:t>)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  <m:e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ru-RU" sz="16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1600" dirty="0" smtClean="0"/>
                  <a:t> </a:t>
                </a:r>
                <a:r>
                  <a:rPr lang="ru-RU" sz="1600" dirty="0" smtClean="0"/>
                  <a:t>,</a:t>
                </a:r>
              </a:p>
              <a:p>
                <a:pPr marL="0" indent="0" algn="just">
                  <a:buNone/>
                </a:pPr>
                <a:r>
                  <a:rPr lang="ru-RU" sz="1600" dirty="0"/>
                  <a:t>и</a:t>
                </a:r>
                <a:r>
                  <a:rPr lang="ru-RU" sz="1600" dirty="0" smtClean="0"/>
                  <a:t> где </a:t>
                </a:r>
                <a:r>
                  <a:rPr lang="en-US" sz="1600" dirty="0" smtClean="0"/>
                  <a:t>q(</a:t>
                </a:r>
                <a:r>
                  <a:rPr lang="en-US" sz="1600" dirty="0" smtClean="0"/>
                  <a:t>j) – </a:t>
                </a:r>
                <a:r>
                  <a:rPr lang="ru-RU" sz="1600" dirty="0" smtClean="0"/>
                  <a:t>вероятность применения игроком </a:t>
                </a:r>
                <a:r>
                  <a:rPr lang="en-US" sz="1600" dirty="0" smtClean="0">
                    <a:solidFill>
                      <a:srgbClr val="00B0F0"/>
                    </a:solidFill>
                  </a:rPr>
                  <a:t>B</a:t>
                </a:r>
                <a:r>
                  <a:rPr lang="en-US" sz="1600" dirty="0" smtClean="0"/>
                  <a:t> </a:t>
                </a:r>
                <a:r>
                  <a:rPr lang="ru-RU" sz="1600" dirty="0" smtClean="0"/>
                  <a:t>чистой стратегии </a:t>
                </a:r>
                <a:r>
                  <a:rPr lang="en-US" sz="1600" dirty="0" smtClean="0"/>
                  <a:t>B(j)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6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160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ru-RU" sz="16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e>
                    </m:nary>
                  </m:oMath>
                </a14:m>
                <a:endParaRPr lang="en-US" sz="1600" dirty="0" smtClean="0"/>
              </a:p>
              <a:p>
                <a:pPr marL="0" indent="0" algn="just">
                  <a:buNone/>
                </a:pPr>
                <a:endParaRPr lang="ru-RU" sz="16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2090377"/>
                <a:ext cx="8596668" cy="3880773"/>
              </a:xfrm>
              <a:blipFill rotWithShape="0">
                <a:blip r:embed="rId2"/>
                <a:stretch>
                  <a:fillRect l="-355" t="-628" r="-4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586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Смешанные стратегии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:r>
                  <a:rPr lang="ru-RU" dirty="0" smtClean="0"/>
                  <a:t>Если игрок </a:t>
                </a:r>
                <a:r>
                  <a:rPr lang="ru-RU" dirty="0" smtClean="0">
                    <a:solidFill>
                      <a:srgbClr val="FF0000"/>
                    </a:solidFill>
                  </a:rPr>
                  <a:t>А</a:t>
                </a:r>
                <a:r>
                  <a:rPr lang="ru-RU" dirty="0" smtClean="0"/>
                  <a:t> применяет смешанную стратегию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S(A)=|p(1), p(2), …,p(m)|,</a:t>
                </a:r>
                <a:r>
                  <a:rPr lang="ru-RU" dirty="0" smtClean="0">
                    <a:solidFill>
                      <a:srgbClr val="FF0000"/>
                    </a:solidFill>
                  </a:rPr>
                  <a:t> </a:t>
                </a:r>
                <a:r>
                  <a:rPr lang="ru-RU" dirty="0" smtClean="0"/>
                  <a:t>а игрок 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B</a:t>
                </a:r>
                <a:r>
                  <a:rPr lang="en-US" dirty="0" smtClean="0"/>
                  <a:t> </a:t>
                </a:r>
                <a:r>
                  <a:rPr lang="ru-RU" dirty="0" smtClean="0"/>
                  <a:t>смешанную стратегию 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S(B)=|q(1), q(2), …, q(n)|, </a:t>
                </a:r>
                <a:r>
                  <a:rPr lang="ru-RU" dirty="0" smtClean="0"/>
                  <a:t>то средний выигрыш игрока </a:t>
                </a:r>
                <a:r>
                  <a:rPr lang="ru-RU" dirty="0" smtClean="0">
                    <a:solidFill>
                      <a:srgbClr val="FF0000"/>
                    </a:solidFill>
                  </a:rPr>
                  <a:t>А</a:t>
                </a:r>
                <a:r>
                  <a:rPr lang="ru-RU" dirty="0" smtClean="0"/>
                  <a:t> определяется соотношением</a:t>
                </a:r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ln/>
                            <a:pattFill prst="dkUpDiag">
                              <a:fgClr>
                                <a:schemeClr val="bg1">
                                  <a:lumMod val="50000"/>
                                </a:schemeClr>
                              </a:fgClr>
                              <a:bgClr>
                                <a:schemeClr val="tx1">
                                  <a:lumMod val="75000"/>
                                  <a:lumOff val="25000"/>
                                </a:schemeClr>
                              </a:bgClr>
                            </a:pattFill>
                            <a:effectLst>
                              <a:outerShdw blurRad="38100" dist="19050" dir="2700000" algn="tl" rotWithShape="0">
                                <a:schemeClr val="dk1">
                                  <a:lumMod val="50000"/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ln/>
                            <a:pattFill prst="dkUpDiag">
                              <a:fgClr>
                                <a:schemeClr val="bg1">
                                  <a:lumMod val="50000"/>
                                </a:schemeClr>
                              </a:fgClr>
                              <a:bgClr>
                                <a:schemeClr val="tx1">
                                  <a:lumMod val="75000"/>
                                  <a:lumOff val="25000"/>
                                </a:schemeClr>
                              </a:bgClr>
                            </a:pattFill>
                            <a:effectLst>
                              <a:outerShdw blurRad="38100" dist="19050" dir="2700000" algn="tl" rotWithShape="0">
                                <a:schemeClr val="dk1">
                                  <a:lumMod val="50000"/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800" b="1" i="1" smtClean="0">
                            <a:ln/>
                            <a:pattFill prst="dkUpDiag">
                              <a:fgClr>
                                <a:schemeClr val="bg1">
                                  <a:lumMod val="50000"/>
                                </a:schemeClr>
                              </a:fgClr>
                              <a:bgClr>
                                <a:schemeClr val="tx1">
                                  <a:lumMod val="75000"/>
                                  <a:lumOff val="25000"/>
                                </a:schemeClr>
                              </a:bgClr>
                            </a:pattFill>
                            <a:effectLst>
                              <a:outerShdw blurRad="38100" dist="19050" dir="2700000" algn="tl" rotWithShape="0">
                                <a:schemeClr val="dk1">
                                  <a:lumMod val="50000"/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d>
                      <m:dPr>
                        <m:ctrlPr>
                          <a:rPr lang="en-US" sz="2800" b="1" i="0" smtClean="0">
                            <a:ln/>
                            <a:pattFill prst="dkUpDiag">
                              <a:fgClr>
                                <a:schemeClr val="bg1">
                                  <a:lumMod val="50000"/>
                                </a:schemeClr>
                              </a:fgClr>
                              <a:bgClr>
                                <a:schemeClr val="tx1">
                                  <a:lumMod val="75000"/>
                                  <a:lumOff val="25000"/>
                                </a:schemeClr>
                              </a:bgClr>
                            </a:pattFill>
                            <a:effectLst>
                              <a:outerShdw blurRad="38100" dist="19050" dir="2700000" algn="tl" rotWithShape="0">
                                <a:schemeClr val="dk1">
                                  <a:lumMod val="50000"/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800" b="1" i="0" smtClean="0">
                            <a:ln/>
                            <a:pattFill prst="dkUpDiag">
                              <a:fgClr>
                                <a:schemeClr val="bg1">
                                  <a:lumMod val="50000"/>
                                </a:schemeClr>
                              </a:fgClr>
                              <a:bgClr>
                                <a:schemeClr val="tx1">
                                  <a:lumMod val="75000"/>
                                  <a:lumOff val="25000"/>
                                </a:schemeClr>
                              </a:bgClr>
                            </a:pattFill>
                            <a:effectLst>
                              <a:outerShdw blurRad="38100" dist="19050" dir="2700000" algn="tl" rotWithShape="0">
                                <a:schemeClr val="dk1">
                                  <a:lumMod val="50000"/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P</m:t>
                        </m:r>
                        <m:r>
                          <a:rPr lang="en-US" sz="2800" b="1" i="0" smtClean="0">
                            <a:ln/>
                            <a:pattFill prst="dkUpDiag">
                              <a:fgClr>
                                <a:schemeClr val="bg1">
                                  <a:lumMod val="50000"/>
                                </a:schemeClr>
                              </a:fgClr>
                              <a:bgClr>
                                <a:schemeClr val="tx1">
                                  <a:lumMod val="75000"/>
                                  <a:lumOff val="25000"/>
                                </a:schemeClr>
                              </a:bgClr>
                            </a:pattFill>
                            <a:effectLst>
                              <a:outerShdw blurRad="38100" dist="19050" dir="2700000" algn="tl" rotWithShape="0">
                                <a:schemeClr val="dk1">
                                  <a:lumMod val="50000"/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sz="2800" b="1" i="0" smtClean="0">
                            <a:ln/>
                            <a:pattFill prst="dkUpDiag">
                              <a:fgClr>
                                <a:schemeClr val="bg1">
                                  <a:lumMod val="50000"/>
                                </a:schemeClr>
                              </a:fgClr>
                              <a:bgClr>
                                <a:schemeClr val="tx1">
                                  <a:lumMod val="75000"/>
                                  <a:lumOff val="25000"/>
                                </a:schemeClr>
                              </a:bgClr>
                            </a:pattFill>
                            <a:effectLst>
                              <a:outerShdw blurRad="38100" dist="19050" dir="2700000" algn="tl" rotWithShape="0">
                                <a:schemeClr val="dk1">
                                  <a:lumMod val="50000"/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Q</m:t>
                        </m:r>
                      </m:e>
                    </m:d>
                    <m:r>
                      <a:rPr lang="en-US" sz="2800" b="1" i="0" smtClean="0">
                        <a:ln/>
                        <a:pattFill prst="dkUpDiag">
                          <a:fgClr>
                            <a:schemeClr val="bg1">
                              <a:lumMod val="50000"/>
                            </a:schemeClr>
                          </a:fgClr>
                          <a:bgClr>
                            <a:schemeClr val="tx1">
                              <a:lumMod val="75000"/>
                              <a:lumOff val="25000"/>
                            </a:schemeClr>
                          </a:bgClr>
                        </a:pattFill>
                        <a:effectLst>
                          <a:outerShdw blurRad="38100" dist="19050" dir="2700000" algn="tl" rotWithShape="0">
                            <a:schemeClr val="dk1">
                              <a:lumMod val="50000"/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sz="2800" b="1" i="1" smtClean="0">
                            <a:ln/>
                            <a:pattFill prst="dkUpDiag">
                              <a:fgClr>
                                <a:schemeClr val="bg1">
                                  <a:lumMod val="50000"/>
                                </a:schemeClr>
                              </a:fgClr>
                              <a:bgClr>
                                <a:schemeClr val="tx1">
                                  <a:lumMod val="75000"/>
                                  <a:lumOff val="25000"/>
                                </a:schemeClr>
                              </a:bgClr>
                            </a:pattFill>
                            <a:effectLst>
                              <a:outerShdw blurRad="38100" dist="19050" dir="2700000" algn="tl" rotWithShape="0">
                                <a:schemeClr val="dk1">
                                  <a:lumMod val="50000"/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b="1" i="1" smtClean="0">
                            <a:ln/>
                            <a:pattFill prst="dkUpDiag">
                              <a:fgClr>
                                <a:schemeClr val="bg1">
                                  <a:lumMod val="50000"/>
                                </a:schemeClr>
                              </a:fgClr>
                              <a:bgClr>
                                <a:schemeClr val="tx1">
                                  <a:lumMod val="75000"/>
                                  <a:lumOff val="25000"/>
                                </a:schemeClr>
                              </a:bgClr>
                            </a:pattFill>
                            <a:effectLst>
                              <a:outerShdw blurRad="38100" dist="19050" dir="2700000" algn="tl" rotWithShape="0">
                                <a:schemeClr val="dk1">
                                  <a:lumMod val="50000"/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800" b="1" i="1" smtClean="0">
                            <a:ln/>
                            <a:pattFill prst="dkUpDiag">
                              <a:fgClr>
                                <a:schemeClr val="bg1">
                                  <a:lumMod val="50000"/>
                                </a:schemeClr>
                              </a:fgClr>
                              <a:bgClr>
                                <a:schemeClr val="tx1">
                                  <a:lumMod val="75000"/>
                                  <a:lumOff val="25000"/>
                                </a:schemeClr>
                              </a:bgClr>
                            </a:pattFill>
                            <a:effectLst>
                              <a:outerShdw blurRad="38100" dist="19050" dir="2700000" algn="tl" rotWithShape="0">
                                <a:schemeClr val="dk1">
                                  <a:lumMod val="50000"/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800" b="1" i="1" smtClean="0">
                            <a:ln/>
                            <a:pattFill prst="dkUpDiag">
                              <a:fgClr>
                                <a:schemeClr val="bg1">
                                  <a:lumMod val="50000"/>
                                </a:schemeClr>
                              </a:fgClr>
                              <a:bgClr>
                                <a:schemeClr val="tx1">
                                  <a:lumMod val="75000"/>
                                  <a:lumOff val="25000"/>
                                </a:schemeClr>
                              </a:bgClr>
                            </a:pattFill>
                            <a:effectLst>
                              <a:outerShdw blurRad="38100" dist="19050" dir="2700000" algn="tl" rotWithShape="0">
                                <a:schemeClr val="dk1">
                                  <a:lumMod val="50000"/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  <m:e>
                        <m:nary>
                          <m:naryPr>
                            <m:chr m:val="∑"/>
                            <m:ctrlPr>
                              <a:rPr lang="en-US" sz="2800" b="1" i="1" smtClean="0">
                                <a:ln/>
                                <a:pattFill prst="dkUpDiag">
                                  <a:fgClr>
                                    <a:schemeClr val="bg1">
                                      <a:lumMod val="50000"/>
                                    </a:schemeClr>
                                  </a:fgClr>
                                  <a:bgClr>
                                    <a:schemeClr val="tx1">
                                      <a:lumMod val="75000"/>
                                      <a:lumOff val="25000"/>
                                    </a:schemeClr>
                                  </a:bgClr>
                                </a:pattFill>
                                <a:effectLst>
                                  <a:outerShdw blurRad="38100" dist="19050" dir="2700000" algn="tl" rotWithShape="0">
                                    <a:schemeClr val="dk1">
                                      <a:lumMod val="50000"/>
                                      <a:alpha val="40000"/>
                                    </a:scheme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2800" b="1" i="1" smtClean="0">
                                <a:ln/>
                                <a:pattFill prst="dkUpDiag">
                                  <a:fgClr>
                                    <a:schemeClr val="bg1">
                                      <a:lumMod val="50000"/>
                                    </a:schemeClr>
                                  </a:fgClr>
                                  <a:bgClr>
                                    <a:schemeClr val="tx1">
                                      <a:lumMod val="75000"/>
                                      <a:lumOff val="25000"/>
                                    </a:schemeClr>
                                  </a:bgClr>
                                </a:pattFill>
                                <a:effectLst>
                                  <a:outerShdw blurRad="38100" dist="19050" dir="2700000" algn="tl" rotWithShape="0">
                                    <a:schemeClr val="dk1">
                                      <a:lumMod val="50000"/>
                                      <a:alpha val="40000"/>
                                    </a:scheme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sz="2800" b="1" i="1" smtClean="0">
                                <a:ln/>
                                <a:pattFill prst="dkUpDiag">
                                  <a:fgClr>
                                    <a:schemeClr val="bg1">
                                      <a:lumMod val="50000"/>
                                    </a:schemeClr>
                                  </a:fgClr>
                                  <a:bgClr>
                                    <a:schemeClr val="tx1">
                                      <a:lumMod val="75000"/>
                                      <a:lumOff val="25000"/>
                                    </a:schemeClr>
                                  </a:bgClr>
                                </a:pattFill>
                                <a:effectLst>
                                  <a:outerShdw blurRad="38100" dist="19050" dir="2700000" algn="tl" rotWithShape="0">
                                    <a:schemeClr val="dk1">
                                      <a:lumMod val="50000"/>
                                      <a:alpha val="40000"/>
                                    </a:scheme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800" b="1" i="1" smtClean="0">
                                <a:ln/>
                                <a:pattFill prst="dkUpDiag">
                                  <a:fgClr>
                                    <a:schemeClr val="bg1">
                                      <a:lumMod val="50000"/>
                                    </a:schemeClr>
                                  </a:fgClr>
                                  <a:bgClr>
                                    <a:schemeClr val="tx1">
                                      <a:lumMod val="75000"/>
                                      <a:lumOff val="25000"/>
                                    </a:schemeClr>
                                  </a:bgClr>
                                </a:pattFill>
                                <a:effectLst>
                                  <a:outerShdw blurRad="38100" dist="19050" dir="2700000" algn="tl" rotWithShape="0">
                                    <a:schemeClr val="dk1">
                                      <a:lumMod val="50000"/>
                                      <a:alpha val="40000"/>
                                    </a:scheme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sz="2800" b="1" i="1" smtClean="0">
                                    <a:ln/>
                                    <a:pattFill prst="dkUpDiag">
                                      <a:fgClr>
                                        <a:schemeClr val="bg1">
                                          <a:lumMod val="50000"/>
                                        </a:schemeClr>
                                      </a:fgClr>
                                      <a:bgClr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bgClr>
                                    </a:pattFill>
                                    <a:effectLst>
                                      <a:outerShdw blurRad="38100" dist="19050" dir="2700000" algn="tl" rotWithShape="0">
                                        <a:schemeClr val="dk1">
                                          <a:lumMod val="50000"/>
                                          <a:alpha val="40000"/>
                                        </a:scheme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1" i="1" smtClean="0">
                                    <a:ln/>
                                    <a:pattFill prst="dkUpDiag">
                                      <a:fgClr>
                                        <a:schemeClr val="bg1">
                                          <a:lumMod val="50000"/>
                                        </a:schemeClr>
                                      </a:fgClr>
                                      <a:bgClr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bgClr>
                                    </a:pattFill>
                                    <a:effectLst>
                                      <a:outerShdw blurRad="38100" dist="19050" dir="2700000" algn="tl" rotWithShape="0">
                                        <a:schemeClr val="dk1">
                                          <a:lumMod val="50000"/>
                                          <a:alpha val="40000"/>
                                        </a:scheme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800" b="1" i="1" smtClean="0">
                                    <a:ln/>
                                    <a:pattFill prst="dkUpDiag">
                                      <a:fgClr>
                                        <a:schemeClr val="bg1">
                                          <a:lumMod val="50000"/>
                                        </a:schemeClr>
                                      </a:fgClr>
                                      <a:bgClr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bgClr>
                                    </a:pattFill>
                                    <a:effectLst>
                                      <a:outerShdw blurRad="38100" dist="19050" dir="2700000" algn="tl" rotWithShape="0">
                                        <a:schemeClr val="dk1">
                                          <a:lumMod val="50000"/>
                                          <a:alpha val="40000"/>
                                        </a:scheme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𝑖𝑗</m:t>
                                </m:r>
                              </m:sub>
                            </m:sSub>
                          </m:e>
                        </m:nary>
                      </m:e>
                    </m:nary>
                    <m:sSub>
                      <m:sSubPr>
                        <m:ctrlPr>
                          <a:rPr lang="en-US" sz="2800" b="1" i="1" smtClean="0">
                            <a:ln/>
                            <a:pattFill prst="dkUpDiag">
                              <a:fgClr>
                                <a:schemeClr val="bg1">
                                  <a:lumMod val="50000"/>
                                </a:schemeClr>
                              </a:fgClr>
                              <a:bgClr>
                                <a:schemeClr val="tx1">
                                  <a:lumMod val="75000"/>
                                  <a:lumOff val="25000"/>
                                </a:schemeClr>
                              </a:bgClr>
                            </a:pattFill>
                            <a:effectLst>
                              <a:outerShdw blurRad="38100" dist="19050" dir="2700000" algn="tl" rotWithShape="0">
                                <a:schemeClr val="dk1">
                                  <a:lumMod val="50000"/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ln/>
                            <a:pattFill prst="dkUpDiag">
                              <a:fgClr>
                                <a:schemeClr val="bg1">
                                  <a:lumMod val="50000"/>
                                </a:schemeClr>
                              </a:fgClr>
                              <a:bgClr>
                                <a:schemeClr val="tx1">
                                  <a:lumMod val="75000"/>
                                  <a:lumOff val="25000"/>
                                </a:schemeClr>
                              </a:bgClr>
                            </a:pattFill>
                            <a:effectLst>
                              <a:outerShdw blurRad="38100" dist="19050" dir="2700000" algn="tl" rotWithShape="0">
                                <a:schemeClr val="dk1">
                                  <a:lumMod val="50000"/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800" b="1" i="1" smtClean="0">
                            <a:ln/>
                            <a:pattFill prst="dkUpDiag">
                              <a:fgClr>
                                <a:schemeClr val="bg1">
                                  <a:lumMod val="50000"/>
                                </a:schemeClr>
                              </a:fgClr>
                              <a:bgClr>
                                <a:schemeClr val="tx1">
                                  <a:lumMod val="75000"/>
                                  <a:lumOff val="25000"/>
                                </a:schemeClr>
                              </a:bgClr>
                            </a:pattFill>
                            <a:effectLst>
                              <a:outerShdw blurRad="38100" dist="19050" dir="2700000" algn="tl" rotWithShape="0">
                                <a:schemeClr val="dk1">
                                  <a:lumMod val="50000"/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800" b="1" dirty="0" smtClean="0">
                    <a:ln/>
                    <a:pattFill prst="dk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tx1">
                          <a:lumMod val="75000"/>
                          <a:lumOff val="25000"/>
                        </a:schemeClr>
                      </a:bgClr>
                    </a:pattFill>
                    <a:effectLst>
                      <a:outerShdw blurRad="38100" dist="19050" dir="2700000" algn="tl" rotWithShape="0">
                        <a:schemeClr val="dk1">
                          <a:lumMod val="50000"/>
                          <a:alpha val="40000"/>
                        </a:schemeClr>
                      </a:outerShdw>
                    </a:effectLst>
                  </a:rPr>
                  <a:t>*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ln/>
                            <a:pattFill prst="dkUpDiag">
                              <a:fgClr>
                                <a:schemeClr val="bg1">
                                  <a:lumMod val="50000"/>
                                </a:schemeClr>
                              </a:fgClr>
                              <a:bgClr>
                                <a:schemeClr val="tx1">
                                  <a:lumMod val="75000"/>
                                  <a:lumOff val="25000"/>
                                </a:schemeClr>
                              </a:bgClr>
                            </a:pattFill>
                            <a:effectLst>
                              <a:outerShdw blurRad="38100" dist="19050" dir="2700000" algn="tl" rotWithShape="0">
                                <a:schemeClr val="dk1">
                                  <a:lumMod val="50000"/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ln/>
                            <a:pattFill prst="dkUpDiag">
                              <a:fgClr>
                                <a:schemeClr val="bg1">
                                  <a:lumMod val="50000"/>
                                </a:schemeClr>
                              </a:fgClr>
                              <a:bgClr>
                                <a:schemeClr val="tx1">
                                  <a:lumMod val="75000"/>
                                  <a:lumOff val="25000"/>
                                </a:schemeClr>
                              </a:bgClr>
                            </a:pattFill>
                            <a:effectLst>
                              <a:outerShdw blurRad="38100" dist="19050" dir="2700000" algn="tl" rotWithShape="0">
                                <a:schemeClr val="dk1">
                                  <a:lumMod val="50000"/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800" b="1" i="1" smtClean="0">
                            <a:ln/>
                            <a:pattFill prst="dkUpDiag">
                              <a:fgClr>
                                <a:schemeClr val="bg1">
                                  <a:lumMod val="50000"/>
                                </a:schemeClr>
                              </a:fgClr>
                              <a:bgClr>
                                <a:schemeClr val="tx1">
                                  <a:lumMod val="75000"/>
                                  <a:lumOff val="25000"/>
                                </a:schemeClr>
                              </a:bgClr>
                            </a:pattFill>
                            <a:effectLst>
                              <a:outerShdw blurRad="38100" dist="19050" dir="2700000" algn="tl" rotWithShape="0">
                                <a:schemeClr val="dk1">
                                  <a:lumMod val="50000"/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800" dirty="0" smtClean="0"/>
                  <a:t> </a:t>
                </a:r>
                <a:endParaRPr lang="ru-RU" sz="28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1" t="-942" r="-7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083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Смешанные стратегии</a:t>
            </a:r>
            <a:br>
              <a:rPr lang="ru-RU" dirty="0" smtClean="0"/>
            </a:b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just">
                  <a:buNone/>
                </a:pPr>
                <a:r>
                  <a:rPr lang="ru-RU" dirty="0" smtClean="0"/>
                  <a:t>Формируя свою стратегию </a:t>
                </a:r>
                <a:r>
                  <a:rPr lang="ru-RU" dirty="0" smtClean="0">
                    <a:solidFill>
                      <a:srgbClr val="FF0000"/>
                    </a:solidFill>
                  </a:rPr>
                  <a:t>S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(</a:t>
                </a:r>
                <a:r>
                  <a:rPr lang="ru-RU" dirty="0" smtClean="0">
                    <a:solidFill>
                      <a:srgbClr val="FF0000"/>
                    </a:solidFill>
                  </a:rPr>
                  <a:t>А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)</a:t>
                </a:r>
                <a:r>
                  <a:rPr lang="ru-RU" dirty="0" smtClean="0"/>
                  <a:t> в антагонистической игре, игрок </a:t>
                </a:r>
                <a:r>
                  <a:rPr lang="ru-RU" dirty="0" smtClean="0">
                    <a:solidFill>
                      <a:srgbClr val="FF0000"/>
                    </a:solidFill>
                  </a:rPr>
                  <a:t>А</a:t>
                </a:r>
                <a:r>
                  <a:rPr lang="ru-RU" dirty="0" smtClean="0"/>
                  <a:t> в </a:t>
                </a:r>
                <a:r>
                  <a:rPr lang="ru-RU" dirty="0"/>
                  <a:t>соответствии с принципом максимина должен выбрать такую </a:t>
                </a:r>
                <a:r>
                  <a:rPr lang="ru-RU" dirty="0" smtClean="0"/>
                  <a:t>стратегию</a:t>
                </a:r>
                <a:r>
                  <a:rPr lang="ru-RU" dirty="0"/>
                  <a:t>, при которой минимально возможный выигрыш </a:t>
                </a:r>
                <a:r>
                  <a:rPr lang="ru-RU" dirty="0" smtClean="0"/>
                  <a:t>был</a:t>
                </a:r>
                <a:r>
                  <a:rPr lang="en-US" dirty="0" smtClean="0"/>
                  <a:t> </a:t>
                </a:r>
                <a:r>
                  <a:rPr lang="ru-RU" dirty="0" smtClean="0"/>
                  <a:t>бы </a:t>
                </a:r>
                <a:r>
                  <a:rPr lang="ru-RU" dirty="0"/>
                  <a:t>максимален, </a:t>
                </a:r>
                <a:r>
                  <a:rPr lang="ru-RU" dirty="0" smtClean="0"/>
                  <a:t>т.е</a:t>
                </a:r>
                <a:r>
                  <a:rPr lang="ru-RU" dirty="0"/>
                  <a:t>. такую стратегию, которая </a:t>
                </a:r>
                <a:r>
                  <a:rPr lang="ru-RU" dirty="0" smtClean="0"/>
                  <a:t>обеспечивает</a:t>
                </a:r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𝑚𝑎𝑥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ru-RU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𝑚𝑖𝑛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nary>
                        <m:naryPr>
                          <m:chr m:val="∑"/>
                          <m:ctrlPr>
                            <a:rPr lang="ru-RU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ru-RU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ru-RU" sz="20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u-RU" sz="20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ru-RU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ru-RU" sz="20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v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</m:oMath>
                  </m:oMathPara>
                </a14:m>
                <a:endParaRPr lang="en-US" sz="2000" dirty="0" smtClean="0"/>
              </a:p>
              <a:p>
                <a:pPr marL="0" indent="0" algn="just">
                  <a:buNone/>
                </a:pPr>
                <a:r>
                  <a:rPr lang="ru-RU" sz="2000" dirty="0" smtClean="0"/>
                  <a:t>Для игрока </a:t>
                </a:r>
                <a:r>
                  <a:rPr lang="en-US" sz="2000" dirty="0" smtClean="0">
                    <a:solidFill>
                      <a:srgbClr val="00B0F0"/>
                    </a:solidFill>
                  </a:rPr>
                  <a:t>B</a:t>
                </a:r>
                <a:r>
                  <a:rPr lang="en-US" sz="2000" dirty="0" smtClean="0"/>
                  <a:t>:</a:t>
                </a:r>
                <a:endParaRPr lang="ru-RU" sz="2000" dirty="0" smtClean="0"/>
              </a:p>
              <a:p>
                <a:pPr marL="0" indent="0" algn="just">
                  <a:buNone/>
                </a:pPr>
                <a:endParaRPr lang="en-US" sz="2000" dirty="0" smtClean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0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𝑖𝑛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sSub>
                        <m:sSubPr>
                          <m:ctrlPr>
                            <a:rPr lang="ru-RU" sz="20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0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𝑎𝑥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nary>
                        <m:naryPr>
                          <m:chr m:val="∑"/>
                          <m:ctrlPr>
                            <a:rPr lang="ru-RU" sz="20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ru-RU" sz="20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0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0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ru-RU" sz="20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u-RU" sz="20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ru-RU" sz="20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ru-RU" sz="20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sz="20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v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09" t="-942" r="-6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679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Смешанные стратегии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ru-RU" b="1" i="1" dirty="0" smtClean="0">
                    <a:solidFill>
                      <a:schemeClr val="tx2"/>
                    </a:solidFill>
                  </a:rPr>
                  <a:t>Пример.</a:t>
                </a:r>
              </a:p>
              <a:p>
                <a:pPr marL="0" indent="0">
                  <a:buNone/>
                </a:pPr>
                <a:r>
                  <a:rPr lang="ru-RU" dirty="0" smtClean="0"/>
                  <a:t>Платежная </a:t>
                </a:r>
                <a:r>
                  <a:rPr lang="ru-RU" dirty="0"/>
                  <a:t>матрица имеет следующий </a:t>
                </a:r>
                <a:r>
                  <a:rPr lang="ru-RU" dirty="0" smtClean="0"/>
                  <a:t>вид</a:t>
                </a:r>
                <a:r>
                  <a:rPr lang="en-US" dirty="0" smtClean="0"/>
                  <a:t>:</a:t>
                </a:r>
                <a:endParaRPr lang="ru-RU" dirty="0" smtClean="0"/>
              </a:p>
              <a:p>
                <a:pPr marL="0" indent="0" algn="ctr">
                  <a:buNone/>
                </a:pPr>
                <a:endParaRPr lang="ru-RU" sz="2400" dirty="0" smtClean="0">
                  <a:latin typeface="Trebuchet MS" panose="020B0603020202020204" pitchFamily="34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 smtClean="0">
                    <a:latin typeface="Trebuchet MS" panose="020B0603020202020204" pitchFamily="34" charset="0"/>
                    <a:ea typeface="Cambria Math" panose="02040503050406030204" pitchFamily="18" charset="0"/>
                  </a:rPr>
                  <a:t>A=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3"/>
                              <m:mcJc m:val="center"/>
                            </m:mcPr>
                          </m:mc>
                        </m:mcs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0,5</m:t>
                          </m:r>
                        </m: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0,8</m:t>
                          </m:r>
                        </m:e>
                      </m:mr>
                      <m:m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0,75</m:t>
                          </m:r>
                        </m: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0,5</m:t>
                          </m:r>
                        </m:e>
                      </m:mr>
                    </m:m>
                  </m:oMath>
                </a14:m>
                <a:endParaRPr lang="ru-RU" sz="2400" dirty="0" smtClean="0">
                  <a:latin typeface="Trebuchet MS" panose="020B0603020202020204" pitchFamily="34" charset="0"/>
                </a:endParaRPr>
              </a:p>
              <a:p>
                <a:pPr marL="0" indent="0">
                  <a:buNone/>
                </a:pPr>
                <a:r>
                  <a:rPr lang="ru-RU" dirty="0" smtClean="0"/>
                  <a:t>Смешанные </a:t>
                </a:r>
                <a:r>
                  <a:rPr lang="ru-RU" dirty="0"/>
                  <a:t>стратегии для игроков А и В соответственно: </a:t>
                </a:r>
                <a:r>
                  <a:rPr lang="ru-RU" dirty="0" smtClean="0"/>
                  <a:t>P </a:t>
                </a:r>
                <a:r>
                  <a:rPr lang="ru-RU" dirty="0"/>
                  <a:t>= (0,37; </a:t>
                </a:r>
                <a:r>
                  <a:rPr lang="ru-RU" dirty="0" smtClean="0"/>
                  <a:t>0,62)</a:t>
                </a:r>
                <a:r>
                  <a:rPr lang="en-US" dirty="0" smtClean="0"/>
                  <a:t>;</a:t>
                </a:r>
                <a:r>
                  <a:rPr lang="ru-RU" dirty="0" smtClean="0"/>
                  <a:t> </a:t>
                </a:r>
                <a:r>
                  <a:rPr lang="ru-RU" dirty="0"/>
                  <a:t>Q = (0,25; 0; 0,75) </a:t>
                </a:r>
              </a:p>
              <a:p>
                <a:pPr marL="0" indent="0">
                  <a:buNone/>
                </a:pPr>
                <a:endParaRPr lang="en-US" b="1" u="sng" dirty="0" smtClean="0"/>
              </a:p>
              <a:p>
                <a:pPr marL="0" indent="0">
                  <a:buNone/>
                </a:pPr>
                <a:r>
                  <a:rPr lang="ru-RU" b="1" u="sng" dirty="0" smtClean="0"/>
                  <a:t>Определить</a:t>
                </a:r>
                <a:r>
                  <a:rPr lang="ru-RU" dirty="0" smtClean="0"/>
                  <a:t> </a:t>
                </a:r>
                <a:r>
                  <a:rPr lang="ru-RU" dirty="0"/>
                  <a:t>выигрыши игрока А в </a:t>
                </a:r>
                <a:r>
                  <a:rPr lang="ru-RU" dirty="0" smtClean="0"/>
                  <a:t>ситуации </a:t>
                </a:r>
                <a:r>
                  <a:rPr lang="ru-RU" dirty="0"/>
                  <a:t>(P; Q</a:t>
                </a:r>
                <a:r>
                  <a:rPr lang="ru-RU" dirty="0" smtClean="0"/>
                  <a:t>)</a:t>
                </a:r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67" t="-9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661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ru-RU" b="1" i="1" dirty="0"/>
                  <a:t>Решение:  </a:t>
                </a:r>
              </a:p>
              <a:p>
                <a:pPr marL="0" indent="0">
                  <a:buNone/>
                </a:pPr>
                <a:r>
                  <a:rPr lang="ru-RU" dirty="0"/>
                  <a:t>Выигрыш игрока А в игровой ситуации (P; Q) </a:t>
                </a:r>
                <a:r>
                  <a:rPr lang="ru-RU" dirty="0" smtClean="0"/>
                  <a:t>определяется </a:t>
                </a:r>
                <a:r>
                  <a:rPr lang="ru-RU" dirty="0"/>
                  <a:t>по </a:t>
                </a:r>
                <a:r>
                  <a:rPr lang="ru-RU" dirty="0" smtClean="0"/>
                  <a:t>формуле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i="1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en-US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Q</m:t>
                          </m:r>
                        </m:e>
                      </m:d>
                      <m:r>
                        <a:rPr lang="en-US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en-US" i="1">
                                  <a:ln w="0"/>
                                  <a:solidFill>
                                    <a:schemeClr val="tx1"/>
                                  </a:solidFill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i="1">
                                  <a:ln w="0"/>
                                  <a:solidFill>
                                    <a:schemeClr val="tx1"/>
                                  </a:solidFill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i="1">
                                  <a:ln w="0"/>
                                  <a:solidFill>
                                    <a:schemeClr val="tx1"/>
                                  </a:solidFill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i="1">
                                  <a:ln w="0"/>
                                  <a:solidFill>
                                    <a:schemeClr val="tx1"/>
                                  </a:solidFill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i="1">
                                      <a:ln w="0"/>
                                      <a:solidFill>
                                        <a:schemeClr val="tx1"/>
                                      </a:solidFill>
                                      <a:effectLst>
                                        <a:outerShdw blurRad="38100" dist="19050" dir="2700000" algn="tl" rotWithShape="0">
                                          <a:schemeClr val="dk1">
                                            <a:alpha val="40000"/>
                                          </a:scheme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n w="0"/>
                                      <a:solidFill>
                                        <a:schemeClr val="tx1"/>
                                      </a:solidFill>
                                      <a:effectLst>
                                        <a:outerShdw blurRad="38100" dist="19050" dir="2700000" algn="tl" rotWithShape="0">
                                          <a:schemeClr val="dk1">
                                            <a:alpha val="40000"/>
                                          </a:scheme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n w="0"/>
                                      <a:solidFill>
                                        <a:schemeClr val="tx1"/>
                                      </a:solidFill>
                                      <a:effectLst>
                                        <a:outerShdw blurRad="38100" dist="19050" dir="2700000" algn="tl" rotWithShape="0">
                                          <a:schemeClr val="dk1">
                                            <a:alpha val="40000"/>
                                          </a:scheme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  <m:sSub>
                        <m:sSubPr>
                          <m:ctrlPr>
                            <a:rPr lang="en-US" i="1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i="1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ru-RU" dirty="0" smtClean="0"/>
                  <a:t>при </a:t>
                </a:r>
                <a:r>
                  <a:rPr lang="en-US" dirty="0" smtClean="0"/>
                  <a:t>m=2, n=3,</a:t>
                </a:r>
              </a:p>
              <a:p>
                <a:pPr marL="0" indent="0">
                  <a:buNone/>
                </a:pPr>
                <a:r>
                  <a:rPr lang="en-US" dirty="0"/>
                  <a:t>p</a:t>
                </a:r>
                <a:r>
                  <a:rPr lang="en-US" dirty="0" smtClean="0"/>
                  <a:t>(1)=0,37; p(2)=0,62;</a:t>
                </a:r>
              </a:p>
              <a:p>
                <a:pPr marL="0" indent="0">
                  <a:buNone/>
                </a:pPr>
                <a:r>
                  <a:rPr lang="en-US" dirty="0"/>
                  <a:t>q</a:t>
                </a:r>
                <a:r>
                  <a:rPr lang="en-US" dirty="0" smtClean="0"/>
                  <a:t>(1)=0,25; q(2)=0; q(3)=0,75</a:t>
                </a: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67" t="-9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624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431</TotalTime>
  <Words>446</Words>
  <Application>Microsoft Office PowerPoint</Application>
  <PresentationFormat>Широкоэкранный</PresentationFormat>
  <Paragraphs>66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Cambria Math</vt:lpstr>
      <vt:lpstr>Times New Roman</vt:lpstr>
      <vt:lpstr>Trebuchet MS</vt:lpstr>
      <vt:lpstr>Wingdings 3</vt:lpstr>
      <vt:lpstr>Грань</vt:lpstr>
      <vt:lpstr>Решение игр в смешанных стратегиях</vt:lpstr>
      <vt:lpstr>Смешанные стратегии </vt:lpstr>
      <vt:lpstr>Смешанные стратегии </vt:lpstr>
      <vt:lpstr>Смешанные стратегии </vt:lpstr>
      <vt:lpstr>Смешанные стратегии </vt:lpstr>
      <vt:lpstr>Смешанные стратегии</vt:lpstr>
      <vt:lpstr>Смешанные стратегии </vt:lpstr>
      <vt:lpstr>Смешанные стратегии</vt:lpstr>
      <vt:lpstr>Презентация PowerPoint</vt:lpstr>
      <vt:lpstr>Смешанные стратегии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игр в смешанных стратегиях</dc:title>
  <dc:creator>User</dc:creator>
  <cp:lastModifiedBy>User</cp:lastModifiedBy>
  <cp:revision>21</cp:revision>
  <dcterms:created xsi:type="dcterms:W3CDTF">2020-11-11T16:18:43Z</dcterms:created>
  <dcterms:modified xsi:type="dcterms:W3CDTF">2020-11-12T10:25:32Z</dcterms:modified>
</cp:coreProperties>
</file>