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7" r:id="rId13"/>
    <p:sldId id="271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67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6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95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2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6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5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6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1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4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2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4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1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A7C4-0E62-418A-9F38-61A10504094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A75635-40A2-4F6B-A17A-673E9FB97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990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2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698269"/>
            <a:ext cx="9925194" cy="521295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корня покрывает поверхность корня и является связующим звеном между зубом и окружающими его тканями. По своему строению цемент делится на два вида: бесклеточный и клеточный. Клеточный цемент покрывает апикальную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фуркационную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часть, бесклеточный - остальные части корня.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5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50" y="342899"/>
            <a:ext cx="10498628" cy="57253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плотную соединительную ткань, богатую клетками, коллагеновыми волокнами и эластическими волокнами. Периодонт находится между цементом корня и костной тканью альвеолы, содержит кровеносные, лимфатические сосуды и нервные волокна. Клеточные элементы периодонта представлены фибробластами,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цементокластами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дентокластами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остеобластами, остеокластами, эпителиальными клетками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Малассе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защитными клетками и нейроваскулярными элементами. Периодонт заполняет пространство между цементом корня и костной тканью лунки.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5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8133" y="342900"/>
            <a:ext cx="3003367" cy="6191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 удерживает зубы в челюсти, перераспределяет механическую силу, оказываемую на зуб, на челюстные кости. Передача этой силы осуществляется за счет волокон периодонта. Роль коллагеновых волокон в распределении жевательной нагрузки на зуб столь велика, что в современной литературе периодонт часто называют связкой зуба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6" name="Рисунок 5" descr="http://www.studmedlib.ru/cgi-bin/mb4?hide_Cookie=yes&amp;usr_data=gd-image(doc,ISBN9785970406199-A007,pic_0526.jpg,-1,,00000000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142875"/>
            <a:ext cx="3911783" cy="50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24500" y="5200651"/>
            <a:ext cx="335821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пародонта (а)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studmedlib.ru/cgi-bin/mb4?hide_Cookie=yes&amp;usr_data=gd-image(doc,ISBN9785970406199-A007,pic_0525.jpg,-1,,00000000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98" y="142875"/>
            <a:ext cx="5048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8398" y="4713328"/>
            <a:ext cx="44188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Волокна периодонта: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-альвеолярные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пародонта, 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горизонтальные, 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косые, 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радиальные, 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межкорневые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8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7588" y="245342"/>
            <a:ext cx="6094412" cy="57363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волокон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косое, под углом 45° от верхушки зуба в сторону, и лишь у самой верхушки зуба волокна имеют радиальную направленность. В области шейки зуба направление волокон становится горизонтальным. Последние сплетаются с волокнами, идущими от вершины альвеолярной перегородки и десны, образуя круговую связку, охватывающую шейку зуба в виде кольца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Над ними располагаются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надальвеолярные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пучки волокон, зубодесневые и межзубные волокна.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3059" cy="2647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0002" y="2958584"/>
            <a:ext cx="337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11.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Круговая связка зуба (а)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5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419100"/>
            <a:ext cx="9963150" cy="59055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практически нерастяжимы и своей направленностью препятствуют смещению зуба в ту или иную сторону. Косые волокна удерживают зуб при воздействии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окклюзионную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поверхность, т.е. держат зуб в подвешенном состоянии в лунке. У верхушки корня и в пришеечном отделе волокна ограничивают движение зуба в горизонтальном направлении. Вертикальное направление волокон на дне альвеол препятствует выдвижению зуба из лунки.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волнистый ход пучков коллагеновых волокон и сплетения мелких сосудов периодонта, в которых изменяется объем сосудистого русла под воздействием жевательной нагрузки, а также наличие рыхлой соединительной ткани оказывают амортизирующее действие. По контактным пунктам между рядом стоящими зубами давление передается на соседние зубы.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жевательного давления регулируется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механорецепторами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расположенными в периодонте, которые подают сигнал на жевательную мускулатуру.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Пластическую функцию осуществляют клеточные элементы пародонта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цементобласты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остеобласты).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2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650" y="361950"/>
            <a:ext cx="9715500" cy="51492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сеть сосудов и нервных волокон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питание цемента зуба и стенок альвеолы.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пародонта от механического, теплового и химического воздействий обеспечивают прочный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надальвеолярный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волокнистый аппарат десны и ороговевший эпителий десны. Клеточные и гуморальные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иммунокомпоненты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десны, постоянное обновление всех ее слоев препятствуют проникновению инфекции в глубже лежащие ткани.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75" y="147860"/>
            <a:ext cx="8911687" cy="6331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пародонта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781050"/>
            <a:ext cx="10306050" cy="5130172"/>
          </a:xfrm>
        </p:spPr>
        <p:txBody>
          <a:bodyPr>
            <a:normAutofit fontScale="32500" lnSpcReduction="20000"/>
          </a:bodyPr>
          <a:lstStyle/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Опорная. Главная функция, благодаря которой зуб держится между костными пластинами.</a:t>
            </a:r>
          </a:p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Амортизирующая функция. Правильно распределяет давление на весь зубной ряд.</a:t>
            </a:r>
          </a:p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Трофическая. Функция, отвечающая за питание и обеспечивающая обмен веществ комплекса тканей.</a:t>
            </a:r>
          </a:p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функция, способствующая созданию барьера от воздействия бактерий.</a:t>
            </a:r>
          </a:p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Рефлекторная – влияет на правильное распределение жевательной нагрузки.</a:t>
            </a:r>
          </a:p>
          <a:p>
            <a:pPr marL="0" indent="0" algn="just" fontAlgn="base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функция  отвечает за эластичность тканей пародонта. </a:t>
            </a:r>
          </a:p>
        </p:txBody>
      </p:sp>
    </p:spTree>
    <p:extLst>
      <p:ext uri="{BB962C8B-B14F-4D97-AF65-F5344CB8AC3E}">
        <p14:creationId xmlns:p14="http://schemas.microsoft.com/office/powerpoint/2010/main" val="127353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3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051" y="323850"/>
            <a:ext cx="5294311" cy="3695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Пародонт - это комплекс тканей, окружающих зуб. Он включает в себя: десну, надкостницу, костную ткань лунки и альвеолярного отростка, периодонт, цемент корня (рис.1). Ткани пародонта представляют собой филогенетическое, биологическое и функциональное единство. Они удерживают зубы в кости челюсти, обеспечивают межзубную связь в зубной дуге, сохраняют эпителиальную оболочку полости рта на участке прорезавшегося зуба.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2" y="178869"/>
            <a:ext cx="3311777" cy="5310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0" y="1406897"/>
            <a:ext cx="253365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Строение пародонта: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1 - зуб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2 - десна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3 - цемент корня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4 - периодонт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5 - костная ткань лунки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6 - костная ткань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альвеолярного отростка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4300" y="285750"/>
            <a:ext cx="7999412" cy="59055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слизистая оболочка, покрывающая альвеолярный отросток челюсти и шейку зуба, плотно прилегающая к ним (прикрепленная десна). Краевая или маргинальная часть десны свободно расположена у шейки зуба и не имеет к ней прикрепления (неприкрепленная десна). Краевая десна имеет некоторую подвижность. Иногда ее называют свободной десной. Это свойство дает возможность защитить слизистую оболочку от различных внешних воздействий.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образованное зубом и неприкрепленной десной, называется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Углубление, расположенное в месте перехода свободной десны в прикрепленную,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желобком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Десна представлена многослойным плоским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ороговевающим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эпителием и плотной волокнистой соединительной тканью.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десне различают три вида эпителия: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эпителий борозды;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соединительный эпителий или эпителий прикрепления.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studmedlib.ru/cgi-bin/mb4?hide_Cookie=yes&amp;usr_data=gd-image(doc,ISBN9785970406199-A007,pic_0518.jpg,-1,,00000000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" y="285750"/>
            <a:ext cx="314769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4313872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Десна: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краевая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желобок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прикрепленная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850" y="566740"/>
            <a:ext cx="7086600" cy="5344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 эпителий располагается на внешней стороне неприкрепленной и прикрепленной десны.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борозды ограничивает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лишен слоя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ороговевающих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выстилает дно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 и плотно связан с эмалью, которая покрыта кутикулой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 descr="http://www.studmedlib.ru/cgi-bin/mb4?hide_Cookie=yes&amp;usr_data=gd-image(doc,ISBN9785970406199-A007,pic_0519.jpg,-1,,00000000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66700"/>
            <a:ext cx="3829050" cy="41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284" y="4974907"/>
            <a:ext cx="2611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Эпителий десны: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борозды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прикрепления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0" y="242968"/>
            <a:ext cx="4627562" cy="51686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Десна характеризуется следующими признаками: форма, цвет, консистенция.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края десны, прилегающей к шейкам зубов, имеет вид гирлянды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фестончатость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счет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сосочков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сосочек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часть десны, заполняющая межзубное пространство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7" y="242968"/>
            <a:ext cx="3572566" cy="2523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9383" y="489286"/>
            <a:ext cx="2952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переходная складка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прикрепленная десна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желобок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краевая десна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сосочек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studmedlib.ru/cgi-bin/mb4?hide_Cookie=yes&amp;usr_data=gd-image(doc,ISBN9785970406199-A007,pic_0521.jpg,-1,,00000000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3387259"/>
            <a:ext cx="2695575" cy="20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28667" y="3799284"/>
            <a:ext cx="3634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сосочки: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вестибулярный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оральный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перевал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2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1850" y="323850"/>
            <a:ext cx="4684712" cy="489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десны в норме имеет бледно-розовую или коралловую окраску, у темнокожих людей она может быть более темной за счет популяций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меланоцитов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0"/>
            <a:ext cx="6835540" cy="377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36" y="4101472"/>
            <a:ext cx="240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Здоровая десна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3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862" y="419099"/>
            <a:ext cx="10243214" cy="4551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прикрепленной к зубу и надкостнице десны выглядит бугристой. Это обусловлено неравномерным расположением отростков соединительной ткани, находящейся под эпителиальным покровом десны. Прикрепленная десна неподвижна за счет отсутствия в ней подслизистого слоя. Граница перехода неподвижной слизистой десны в подвижную называется переходной складкой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см.рис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7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100" y="223118"/>
            <a:ext cx="5734050" cy="62729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Надкостница, покрывающая альвеолярный отросток, и костная ткань альвеолярного отростка.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точки зрения костную ткань альвеолярного отростка делят на две части: собственно альвеолярная кость и поддерживающая альвеолярная кость.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альвеолярную кость называют еще костной тканью лунки или твердой пластиной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тонкий слой костной ткани, который окружает корни и состоит из плотно расположенных пластинок, пронизанных коллагеновыми волокнами. В собственную альвеолярную кость проникают волокна Шарпея, связанные с волокнами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периодонта.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0" y="223118"/>
            <a:ext cx="5925961" cy="39839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040" y="4207077"/>
            <a:ext cx="4640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кости тела нижней челюсти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3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700" y="266700"/>
            <a:ext cx="6419850" cy="56445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Поддерживающая альвеолярная кость состоит из компактной (кортикальной) кости, расположенной с вестибулярной и оральной сторон альвеолярного отростка, и губчатой кости, расположенной между собственно альвеолярной и кортикальной костью. Кортикальная кость образована костными пластинками с системой остеонов, пронизанных многочисленными каналами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нишами, 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проходят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и нервы. Губчатая кость содержит костный мозг, расположенный между костными трабекулами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см.рис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Клеточные компоненты представлены остеобластами, остеоцитами, остеокластами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studmedlib.ru/cgi-bin/mb4?hide_Cookie=yes&amp;usr_data=gd-image(doc,ISBN9785970406199-A007,pic_0524.jpg,-1,,00000000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"/>
            <a:ext cx="5057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4572685"/>
            <a:ext cx="467677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Микрофотография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шлифа</a:t>
            </a:r>
          </a:p>
          <a:p>
            <a:pPr>
              <a:spcBef>
                <a:spcPts val="525"/>
              </a:spcBef>
              <a:spcAft>
                <a:spcPts val="52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межзубной перегородки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750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392</TotalTime>
  <Words>880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Пародонт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пародонта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Пародонт</dc:title>
  <dc:creator>153_kab</dc:creator>
  <cp:lastModifiedBy>153_kab</cp:lastModifiedBy>
  <cp:revision>25</cp:revision>
  <dcterms:created xsi:type="dcterms:W3CDTF">2025-08-18T05:17:39Z</dcterms:created>
  <dcterms:modified xsi:type="dcterms:W3CDTF">2025-09-25T08:34:13Z</dcterms:modified>
</cp:coreProperties>
</file>