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5" r:id="rId3"/>
    <p:sldId id="306" r:id="rId4"/>
    <p:sldId id="312" r:id="rId5"/>
    <p:sldId id="307" r:id="rId6"/>
    <p:sldId id="314" r:id="rId7"/>
    <p:sldId id="316" r:id="rId8"/>
    <p:sldId id="317" r:id="rId9"/>
    <p:sldId id="258" r:id="rId10"/>
    <p:sldId id="292" r:id="rId11"/>
    <p:sldId id="259" r:id="rId12"/>
    <p:sldId id="309" r:id="rId13"/>
    <p:sldId id="310" r:id="rId14"/>
    <p:sldId id="313" r:id="rId15"/>
    <p:sldId id="311" r:id="rId16"/>
    <p:sldId id="269" r:id="rId17"/>
    <p:sldId id="264" r:id="rId18"/>
    <p:sldId id="283" r:id="rId19"/>
    <p:sldId id="284" r:id="rId20"/>
    <p:sldId id="285" r:id="rId21"/>
    <p:sldId id="297" r:id="rId22"/>
    <p:sldId id="286" r:id="rId23"/>
    <p:sldId id="303" r:id="rId24"/>
    <p:sldId id="287" r:id="rId25"/>
    <p:sldId id="304" r:id="rId26"/>
    <p:sldId id="302" r:id="rId27"/>
    <p:sldId id="290" r:id="rId28"/>
    <p:sldId id="291" r:id="rId29"/>
    <p:sldId id="318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182" autoAdjust="0"/>
  </p:normalViewPr>
  <p:slideViewPr>
    <p:cSldViewPr>
      <p:cViewPr>
        <p:scale>
          <a:sx n="80" d="100"/>
          <a:sy n="80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19D37-7685-4091-9FA6-820F14E4CAC1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DADD0-757D-4C78-AC9C-B44F6176C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ADD0-757D-4C78-AC9C-B44F6176C1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0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ADD0-757D-4C78-AC9C-B44F6176C1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4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B273-DADA-4A0A-9D5F-07FC6390B8C1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6908304" cy="965969"/>
          </a:xfrm>
        </p:spPr>
        <p:txBody>
          <a:bodyPr>
            <a:noAutofit/>
          </a:bodyPr>
          <a:lstStyle/>
          <a:p>
            <a:r>
              <a:rPr lang="ru-RU" altLang="en-US" dirty="0">
                <a:solidFill>
                  <a:schemeClr val="tx1"/>
                </a:solidFill>
                <a:effectLst/>
              </a:rPr>
              <a:t>Зуб и его скелет в качестве биологической системы.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пк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024336" cy="381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496944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2) Вестибулярная </a:t>
            </a:r>
            <a:r>
              <a:rPr lang="ru-RU" sz="2800" dirty="0"/>
              <a:t>(лицевая) поверхность, </a:t>
            </a:r>
            <a:r>
              <a:rPr lang="ru-RU" sz="2800" dirty="0" smtClean="0"/>
              <a:t> ориентирована </a:t>
            </a:r>
            <a:r>
              <a:rPr lang="ru-RU" sz="2800" dirty="0"/>
              <a:t>в преддверие полости рта. У передних зубов, соприкасающихся с губами, эта поверхность может называться </a:t>
            </a:r>
            <a:r>
              <a:rPr lang="ru-RU" sz="2800" dirty="0" smtClean="0"/>
              <a:t>губной, а у задних зубов, </a:t>
            </a:r>
            <a:r>
              <a:rPr lang="ru-RU" sz="2800" dirty="0"/>
              <a:t>прилежащих к щеке, </a:t>
            </a:r>
            <a:r>
              <a:rPr lang="ru-RU" sz="2800" dirty="0" smtClean="0"/>
              <a:t>- щечной.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Продолжение </a:t>
            </a:r>
            <a:r>
              <a:rPr lang="ru-RU" sz="2800" dirty="0"/>
              <a:t>данной </a:t>
            </a:r>
            <a:r>
              <a:rPr lang="ru-RU" sz="2800" dirty="0" smtClean="0"/>
              <a:t>поверхности </a:t>
            </a:r>
            <a:r>
              <a:rPr lang="ru-RU" sz="2800" dirty="0"/>
              <a:t>зуба на корень обозначается как вестибулярная поверхность корня, а стенка зубной лунки, покрывающая корень со стороны преддверия </a:t>
            </a:r>
            <a:r>
              <a:rPr lang="ru-RU" sz="2800" dirty="0" smtClean="0"/>
              <a:t>полости </a:t>
            </a:r>
            <a:r>
              <a:rPr lang="ru-RU" sz="2800" dirty="0"/>
              <a:t>рта, </a:t>
            </a:r>
            <a:r>
              <a:rPr lang="ru-RU" sz="2800" dirty="0" smtClean="0"/>
              <a:t>- </a:t>
            </a:r>
            <a:r>
              <a:rPr lang="ru-RU" sz="2800" dirty="0"/>
              <a:t>как вестибулярная стенка </a:t>
            </a:r>
            <a:r>
              <a:rPr lang="ru-RU" sz="2800" dirty="0" smtClean="0"/>
              <a:t>лунки.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63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3) </a:t>
            </a:r>
            <a:r>
              <a:rPr lang="ru-RU" sz="2400" dirty="0" err="1" smtClean="0"/>
              <a:t>Лингвальная</a:t>
            </a:r>
            <a:r>
              <a:rPr lang="ru-RU" sz="2400" dirty="0" smtClean="0"/>
              <a:t> </a:t>
            </a:r>
            <a:r>
              <a:rPr lang="ru-RU" sz="2400" dirty="0"/>
              <a:t>(язычная) поверхность</a:t>
            </a:r>
            <a:r>
              <a:rPr lang="ru-RU" sz="2400" dirty="0" smtClean="0"/>
              <a:t>, </a:t>
            </a:r>
            <a:r>
              <a:rPr lang="ru-RU" sz="2400" dirty="0"/>
              <a:t>обращена в </a:t>
            </a:r>
            <a:r>
              <a:rPr lang="ru-RU" sz="2400" dirty="0" smtClean="0"/>
              <a:t>полость </a:t>
            </a:r>
            <a:r>
              <a:rPr lang="ru-RU" sz="2400" dirty="0"/>
              <a:t>рта к языку. Так же называются поверхности корня и стенка </a:t>
            </a:r>
            <a:r>
              <a:rPr lang="ru-RU" sz="2400" dirty="0" smtClean="0"/>
              <a:t>лункой</a:t>
            </a:r>
            <a:r>
              <a:rPr lang="ru-RU" sz="2400" dirty="0"/>
              <a:t>, направленные в собственно полость рта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4) Контактная </a:t>
            </a:r>
            <a:r>
              <a:rPr lang="ru-RU" sz="2400" dirty="0"/>
              <a:t>поверхность</a:t>
            </a:r>
            <a:r>
              <a:rPr lang="ru-RU" sz="2400" dirty="0" smtClean="0"/>
              <a:t>, </a:t>
            </a:r>
            <a:r>
              <a:rPr lang="ru-RU" sz="2400" dirty="0"/>
              <a:t>прилежит к соседним </a:t>
            </a:r>
            <a:r>
              <a:rPr lang="ru-RU" sz="2400" dirty="0" smtClean="0"/>
              <a:t>зубам</a:t>
            </a:r>
            <a:r>
              <a:rPr lang="ru-RU" sz="2400" dirty="0"/>
              <a:t>. При этом различают медиальную поверхность</a:t>
            </a:r>
            <a:r>
              <a:rPr lang="ru-RU" sz="2400" dirty="0" smtClean="0"/>
              <a:t>, расположенную </a:t>
            </a:r>
            <a:r>
              <a:rPr lang="ru-RU" sz="2400" dirty="0"/>
              <a:t>ближе к середине зубной дуги, и </a:t>
            </a:r>
            <a:r>
              <a:rPr lang="ru-RU" sz="2400" dirty="0" smtClean="0"/>
              <a:t>дистальную, </a:t>
            </a:r>
            <a:r>
              <a:rPr lang="ru-RU" sz="2400" dirty="0"/>
              <a:t>расположенную ближе к краю зубной дуги. Данные поверхности также </a:t>
            </a:r>
            <a:r>
              <a:rPr lang="ru-RU" sz="2400" dirty="0" smtClean="0"/>
              <a:t>называют </a:t>
            </a:r>
            <a:r>
              <a:rPr lang="ru-RU" sz="2400" dirty="0" err="1" smtClean="0"/>
              <a:t>апроксимальными</a:t>
            </a:r>
            <a:r>
              <a:rPr lang="ru-RU" sz="2400" dirty="0" smtClean="0"/>
              <a:t>. </a:t>
            </a:r>
            <a:r>
              <a:rPr lang="ru-RU" sz="2400" dirty="0"/>
              <a:t>Для боковых коренных зубов используют термины: передняя поверхность</a:t>
            </a:r>
            <a:r>
              <a:rPr lang="ru-RU" sz="2400" dirty="0" smtClean="0"/>
              <a:t>, </a:t>
            </a:r>
            <a:r>
              <a:rPr lang="ru-RU" sz="2400" dirty="0"/>
              <a:t>и </a:t>
            </a:r>
            <a:r>
              <a:rPr lang="ru-RU" sz="2400" dirty="0" smtClean="0"/>
              <a:t>задняя. </a:t>
            </a:r>
            <a:r>
              <a:rPr lang="ru-RU" sz="2400" dirty="0"/>
              <a:t>Аналогичные термины распространяются на корни зубов, а </a:t>
            </a:r>
            <a:r>
              <a:rPr lang="ru-RU" sz="2400" dirty="0" smtClean="0"/>
              <a:t>соответствующие </a:t>
            </a:r>
            <a:r>
              <a:rPr lang="ru-RU" sz="2400" dirty="0"/>
              <a:t>части лунок обозначают как </a:t>
            </a:r>
            <a:r>
              <a:rPr lang="ru-RU" sz="2400" dirty="0" err="1"/>
              <a:t>межлуночковые</a:t>
            </a:r>
            <a:r>
              <a:rPr lang="ru-RU" sz="2400" dirty="0"/>
              <a:t> </a:t>
            </a:r>
            <a:r>
              <a:rPr lang="ru-RU" sz="2400" dirty="0" smtClean="0"/>
              <a:t>перегородки.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Признаки зуба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Признак кривизны коронки </a:t>
            </a:r>
            <a:r>
              <a:rPr lang="ru-RU" dirty="0" smtClean="0"/>
              <a:t>заключается </a:t>
            </a:r>
            <a:r>
              <a:rPr lang="ru-RU" dirty="0"/>
              <a:t>в том, что выпуклости губной и щечной поверхностей коронок </a:t>
            </a:r>
            <a:r>
              <a:rPr lang="ru-RU" dirty="0" smtClean="0"/>
              <a:t>несимметричны</a:t>
            </a:r>
            <a:r>
              <a:rPr lang="ru-RU" dirty="0"/>
              <a:t>. У зубов передней группы они смещены к средней линии. Таким образом, ближе к медиальной </a:t>
            </a:r>
            <a:r>
              <a:rPr lang="ru-RU" dirty="0" smtClean="0"/>
              <a:t>поверхности </a:t>
            </a:r>
            <a:r>
              <a:rPr lang="ru-RU" dirty="0"/>
              <a:t>коронки зубов более выпуклые и в меньшей степени выпукла их </a:t>
            </a:r>
            <a:r>
              <a:rPr lang="ru-RU" dirty="0" smtClean="0"/>
              <a:t>латеральная (дистальную) </a:t>
            </a:r>
            <a:r>
              <a:rPr lang="ru-RU" dirty="0"/>
              <a:t>часть (рис. 3.11, а). В группе </a:t>
            </a:r>
            <a:r>
              <a:rPr lang="ru-RU" dirty="0" smtClean="0"/>
              <a:t>жевательных </a:t>
            </a:r>
            <a:r>
              <a:rPr lang="ru-RU" dirty="0"/>
              <a:t>зубов более выпуклая передняя часть вестибулярной поверхности </a:t>
            </a:r>
            <a:r>
              <a:rPr lang="ru-RU" dirty="0" smtClean="0"/>
              <a:t>коронки </a:t>
            </a:r>
            <a:r>
              <a:rPr lang="ru-RU" dirty="0"/>
              <a:t>и </a:t>
            </a:r>
            <a:r>
              <a:rPr lang="ru-RU" dirty="0" smtClean="0"/>
              <a:t>менее - задняя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6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Признак угла</a:t>
            </a:r>
            <a:r>
              <a:rPr lang="ru-RU" dirty="0"/>
              <a:t> выражен анатомической особенностью коронок зуба, у которых более острый угол образован медиальной </a:t>
            </a:r>
            <a:r>
              <a:rPr lang="ru-RU" dirty="0" smtClean="0"/>
              <a:t>поверхностью </a:t>
            </a:r>
            <a:r>
              <a:rPr lang="ru-RU" dirty="0"/>
              <a:t>и режущим краем передней группы зубов, передней и жевательной </a:t>
            </a:r>
            <a:r>
              <a:rPr lang="ru-RU" dirty="0" smtClean="0"/>
              <a:t>поверхностями - </a:t>
            </a:r>
            <a:r>
              <a:rPr lang="ru-RU" dirty="0"/>
              <a:t>у зубов жевательной группы. </a:t>
            </a:r>
            <a:r>
              <a:rPr lang="ru-RU" dirty="0" smtClean="0"/>
              <a:t>Соответственно</a:t>
            </a:r>
            <a:r>
              <a:rPr lang="ru-RU" dirty="0"/>
              <a:t>, более тупыми являются </a:t>
            </a:r>
            <a:r>
              <a:rPr lang="ru-RU" dirty="0" smtClean="0"/>
              <a:t>противоположные </a:t>
            </a:r>
            <a:r>
              <a:rPr lang="ru-RU" dirty="0"/>
              <a:t>углы коронок (см. рис. 3.11, б).</a:t>
            </a:r>
          </a:p>
        </p:txBody>
      </p:sp>
    </p:spTree>
    <p:extLst>
      <p:ext uri="{BB962C8B-B14F-4D97-AF65-F5344CB8AC3E}">
        <p14:creationId xmlns:p14="http://schemas.microsoft.com/office/powerpoint/2010/main" val="28619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04664"/>
            <a:ext cx="813690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97552" cy="423793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/>
              <a:t>Признак </a:t>
            </a:r>
            <a:r>
              <a:rPr lang="ru-RU" sz="2400" b="1" dirty="0"/>
              <a:t>корня</a:t>
            </a:r>
            <a:r>
              <a:rPr lang="ru-RU" sz="2400" dirty="0"/>
              <a:t> заключается в том, что верхушки корней передней группы зубов отклонены от средней линии в </a:t>
            </a:r>
            <a:r>
              <a:rPr lang="ru-RU" sz="2400" dirty="0" smtClean="0"/>
              <a:t>латеральном </a:t>
            </a:r>
            <a:r>
              <a:rPr lang="ru-RU" sz="2400" dirty="0"/>
              <a:t>направлении, а у зубов жевательной группы </a:t>
            </a:r>
            <a:r>
              <a:rPr lang="ru-RU" sz="2400" dirty="0" smtClean="0"/>
              <a:t>- </a:t>
            </a:r>
            <a:r>
              <a:rPr lang="ru-RU" sz="2400" dirty="0"/>
              <a:t>в дистальном (см. рис. 3.11, в).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31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Альвеолярная дуга, зубная дуга и базальная дуга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12777"/>
            <a:ext cx="5796136" cy="453650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dirty="0" smtClean="0"/>
              <a:t>Зубы, расположенные в челюстях, образуют </a:t>
            </a:r>
            <a:r>
              <a:rPr lang="ru-RU" sz="8000" b="1" dirty="0" smtClean="0"/>
              <a:t>зубные дуги</a:t>
            </a:r>
            <a:r>
              <a:rPr lang="ru-RU" sz="8000" dirty="0" smtClean="0"/>
              <a:t>. Под зубной дугой понимают линию, проведенную через вестибулярные края режущих поверхностей коронок. Верхний ряд постоянных зубов образует верхнюю зубную дугу, эллиптической формы, а нижний - нижнюю зубную дугу, параболической формы. Верхняя зубная дуга несколько шире нижней, вследствие чего жевательные поверхности верхних зубов находятся кпереди и кнаружи от соответствующих нижних. Кроме зубных дуг, выделяют </a:t>
            </a:r>
            <a:r>
              <a:rPr lang="ru-RU" sz="8000" b="1" dirty="0" smtClean="0"/>
              <a:t>альвеолярную дугу </a:t>
            </a:r>
            <a:r>
              <a:rPr lang="ru-RU" sz="8000" dirty="0" smtClean="0"/>
              <a:t>- линию, проведенную по гребню альвеолярного отростка, и </a:t>
            </a:r>
            <a:r>
              <a:rPr lang="ru-RU" sz="8000" b="1" dirty="0" smtClean="0"/>
              <a:t>базальную (апикальная) дугу</a:t>
            </a:r>
            <a:r>
              <a:rPr lang="ru-RU" sz="8000" dirty="0" smtClean="0"/>
              <a:t> - линию, проведенную через верхушки корней. В норме на верхней челюсти зубная дуга шире альвеолярной, которая в свою очередь шире базальной. На нижней че­люсти самой широкой является базальная дуга, а затем следуют альвеолярная и самая узкая зубная дуга.</a:t>
            </a:r>
          </a:p>
          <a:p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324216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68952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Зубочелюстные сегменты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50688" y="836713"/>
            <a:ext cx="4785808" cy="516859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500" dirty="0" smtClean="0"/>
              <a:t>В состав </a:t>
            </a:r>
            <a:r>
              <a:rPr lang="ru-RU" sz="4500" b="1" dirty="0" smtClean="0"/>
              <a:t>зубочелюстного сегмента</a:t>
            </a:r>
            <a:r>
              <a:rPr lang="ru-RU" sz="4500" dirty="0" smtClean="0"/>
              <a:t> входит участок челюсти и зуб с периодонтом. Выделяют 8 зубочелюстных сегмента, а именно сегменты 1-го и 2-горезцов, клыка; 1-го и 2-го </a:t>
            </a:r>
            <a:r>
              <a:rPr lang="ru-RU" sz="4500" dirty="0" err="1" smtClean="0"/>
              <a:t>премоляров</a:t>
            </a:r>
            <a:r>
              <a:rPr lang="ru-RU" sz="4500" dirty="0" smtClean="0"/>
              <a:t>; 1-го, 2-го и 3-го моляров. Плоскость, проведенная через середину </a:t>
            </a:r>
            <a:r>
              <a:rPr lang="ru-RU" sz="4500" dirty="0" err="1" smtClean="0"/>
              <a:t>межальвеолярной</a:t>
            </a:r>
            <a:r>
              <a:rPr lang="ru-RU" sz="4500" dirty="0" smtClean="0"/>
              <a:t> перегородки, является границей между сегментами.</a:t>
            </a:r>
          </a:p>
          <a:p>
            <a:pPr marL="0" indent="0" algn="just">
              <a:buNone/>
            </a:pPr>
            <a:r>
              <a:rPr lang="ru-RU" sz="4500" dirty="0" smtClean="0"/>
              <a:t>В зависимости от расположения, зубочелюстные сегменты верхней и нижней челюстей включают различные компоненты. Например, в состав резцовых сегментов верхней челюсти входят альвеолярный и небный отростки. Если же рассмотреть зубочелюстные сегменты </a:t>
            </a:r>
            <a:r>
              <a:rPr lang="ru-RU" sz="4500" dirty="0" err="1" smtClean="0"/>
              <a:t>премоляров</a:t>
            </a:r>
            <a:r>
              <a:rPr lang="ru-RU" sz="4500" dirty="0" smtClean="0"/>
              <a:t> и моляров, то увидим, что в них заключаются отростки верхней челюсти с нижней стенкой верхнечелюстной пазухи. Для верхней челюсти основа каждого сегмента является альвеолярный отросток, для нижней – альвеолярная часть челюсти.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пк\Downloads\no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4211960" cy="39604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4055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Верхние (а) и нижние (б) зубочелюстные сегменты (по Л.В. Кузнецовой). I — сегменты узкой и длинной челюсти; II — сегменты широкой и короткой челюсти.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r"/>
            <a:r>
              <a:rPr lang="ru-RU" dirty="0"/>
              <a:t>	</a:t>
            </a:r>
            <a:r>
              <a:rPr lang="ru-RU" sz="4000" dirty="0">
                <a:solidFill>
                  <a:schemeClr val="tx1"/>
                </a:solidFill>
              </a:rPr>
              <a:t>Развитие зубов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Зубы являются производными слизистой оболочки ротовой полости. Из эпителия слизистой оболочки развиваются эмалевые </a:t>
            </a:r>
            <a:r>
              <a:rPr lang="ru-RU" dirty="0" smtClean="0"/>
              <a:t>органы (эмаль), </a:t>
            </a:r>
            <a:r>
              <a:rPr lang="ru-RU" dirty="0"/>
              <a:t>а из находящейся под эпителием мезенхимы </a:t>
            </a:r>
            <a:r>
              <a:rPr lang="ru-RU" dirty="0" smtClean="0"/>
              <a:t>- </a:t>
            </a:r>
            <a:r>
              <a:rPr lang="ru-RU" dirty="0"/>
              <a:t>дентин, пульпа, цемент, </a:t>
            </a:r>
            <a:r>
              <a:rPr lang="ru-RU" dirty="0" smtClean="0"/>
              <a:t>окружающие зуб твердые </a:t>
            </a:r>
            <a:r>
              <a:rPr lang="ru-RU" dirty="0"/>
              <a:t>и мягкие ткани (пародонт).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Развитие </a:t>
            </a:r>
            <a:r>
              <a:rPr lang="ru-RU" dirty="0"/>
              <a:t>зубов проходит три </a:t>
            </a:r>
            <a:r>
              <a:rPr lang="ru-RU" dirty="0" smtClean="0"/>
              <a:t>периода: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первой формируются закладки зубов,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во </a:t>
            </a:r>
            <a:r>
              <a:rPr lang="ru-RU" dirty="0"/>
              <a:t>второй происходит </a:t>
            </a:r>
            <a:r>
              <a:rPr lang="ru-RU" dirty="0" smtClean="0"/>
              <a:t>дифференцировка </a:t>
            </a:r>
            <a:r>
              <a:rPr lang="ru-RU" dirty="0"/>
              <a:t>зубных </a:t>
            </a:r>
            <a:r>
              <a:rPr lang="ru-RU" dirty="0" smtClean="0"/>
              <a:t>зачатков,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в третьей </a:t>
            </a:r>
            <a:r>
              <a:rPr lang="ru-RU" dirty="0" smtClean="0"/>
              <a:t>- </a:t>
            </a:r>
            <a:r>
              <a:rPr lang="ru-RU" dirty="0"/>
              <a:t>образование зубов.</a:t>
            </a:r>
          </a:p>
        </p:txBody>
      </p:sp>
    </p:spTree>
    <p:extLst>
      <p:ext uri="{BB962C8B-B14F-4D97-AF65-F5344CB8AC3E}">
        <p14:creationId xmlns:p14="http://schemas.microsoft.com/office/powerpoint/2010/main" val="236333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.2.2.8 Развитие зуб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13738" cy="42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АНАТОМИЧЕСКОЕ СТРОЕНИЕ ЗУБОВ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У человека на протяжении жизни </a:t>
            </a:r>
            <a:r>
              <a:rPr lang="ru-RU" dirty="0" smtClean="0"/>
              <a:t>происходит </a:t>
            </a:r>
            <a:r>
              <a:rPr lang="ru-RU" dirty="0"/>
              <a:t>одна смена зубов. Зубы </a:t>
            </a:r>
            <a:r>
              <a:rPr lang="ru-RU" dirty="0" smtClean="0"/>
              <a:t>временного</a:t>
            </a:r>
            <a:r>
              <a:rPr lang="ru-RU" dirty="0"/>
              <a:t>, или молочного, прикуса (</a:t>
            </a:r>
            <a:r>
              <a:rPr lang="ru-RU" i="1" dirty="0" err="1"/>
              <a:t>dentes</a:t>
            </a:r>
            <a:r>
              <a:rPr lang="ru-RU" i="1" dirty="0"/>
              <a:t> </a:t>
            </a:r>
            <a:r>
              <a:rPr lang="ru-RU" i="1" dirty="0" err="1"/>
              <a:t>lacticis</a:t>
            </a:r>
            <a:r>
              <a:rPr lang="ru-RU" dirty="0"/>
              <a:t>) начинают прорезываться у </a:t>
            </a:r>
            <a:r>
              <a:rPr lang="ru-RU" dirty="0" smtClean="0"/>
              <a:t>ребенка </a:t>
            </a:r>
            <a:r>
              <a:rPr lang="ru-RU" dirty="0"/>
              <a:t>в 5–6 мес. К 2,5–3 годам </a:t>
            </a:r>
            <a:r>
              <a:rPr lang="ru-RU" dirty="0" smtClean="0"/>
              <a:t>прорезываются </a:t>
            </a:r>
            <a:r>
              <a:rPr lang="ru-RU" dirty="0"/>
              <a:t>все зубы молочного прикуса: 8 резцов, 4 клыка и 8 моляров. Анатомическая </a:t>
            </a:r>
            <a:r>
              <a:rPr lang="ru-RU" dirty="0" smtClean="0"/>
              <a:t>формула </a:t>
            </a:r>
            <a:r>
              <a:rPr lang="ru-RU" dirty="0"/>
              <a:t>зубов временного прикуса — 2.1.2, т.е. на одной стороне челюсти, как </a:t>
            </a:r>
            <a:r>
              <a:rPr lang="ru-RU" dirty="0" smtClean="0"/>
              <a:t>верхней</a:t>
            </a:r>
            <a:r>
              <a:rPr lang="ru-RU" dirty="0"/>
              <a:t>, так и нижней, имеются два резца (центральный и боковой), один клык и два моляра.</a:t>
            </a:r>
          </a:p>
          <a:p>
            <a:pPr marL="0" indent="0" algn="just">
              <a:buNone/>
            </a:pPr>
            <a:r>
              <a:rPr lang="ru-RU" dirty="0"/>
              <a:t>Временные зубы постепенно </a:t>
            </a:r>
            <a:r>
              <a:rPr lang="ru-RU" dirty="0" smtClean="0"/>
              <a:t>заменяются </a:t>
            </a:r>
            <a:r>
              <a:rPr lang="ru-RU" dirty="0"/>
              <a:t>постоянными, последним меняется временный клык (примерно в возрасте 10–13 лет).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53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967" y="4858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tx1"/>
                </a:solidFill>
              </a:rPr>
              <a:t>I период (</a:t>
            </a:r>
            <a:r>
              <a:rPr lang="ru-RU" sz="2800" dirty="0" smtClean="0">
                <a:solidFill>
                  <a:schemeClr val="tx1"/>
                </a:solidFill>
              </a:rPr>
              <a:t>6-7 </a:t>
            </a:r>
            <a:r>
              <a:rPr lang="ru-RU" sz="2800" dirty="0">
                <a:solidFill>
                  <a:schemeClr val="tx1"/>
                </a:solidFill>
              </a:rPr>
              <a:t>неделя</a:t>
            </a:r>
            <a:r>
              <a:rPr lang="ru-RU" sz="2800" dirty="0" smtClean="0">
                <a:solidFill>
                  <a:schemeClr val="tx1"/>
                </a:solidFill>
              </a:rPr>
              <a:t>)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период </a:t>
            </a:r>
            <a:r>
              <a:rPr lang="ru-RU" sz="2800" dirty="0">
                <a:solidFill>
                  <a:schemeClr val="tx1"/>
                </a:solidFill>
              </a:rPr>
              <a:t>закладки зубных </a:t>
            </a:r>
            <a:r>
              <a:rPr lang="ru-RU" sz="2800" dirty="0" smtClean="0">
                <a:solidFill>
                  <a:schemeClr val="tx1"/>
                </a:solidFill>
              </a:rPr>
              <a:t>зачатков,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включает </a:t>
            </a:r>
            <a:r>
              <a:rPr lang="ru-RU" sz="2800" dirty="0">
                <a:solidFill>
                  <a:schemeClr val="tx1"/>
                </a:solidFill>
              </a:rPr>
              <a:t>2 стадии: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4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1 стадия </a:t>
            </a:r>
            <a:r>
              <a:rPr lang="ru-RU" sz="2400" dirty="0"/>
              <a:t>– стадия образования зубной пластинки. Она начинается на 6-й неделе эмбриогенеза. В это время эпителий слизистой оболочки десны за счёт размножения и миграции клеток начинает врастать в подлежащую мезенхиму по всему краю каждой из развивающихся челюстей. В результате формируется зубная </a:t>
            </a:r>
            <a:r>
              <a:rPr lang="ru-RU" sz="2400" dirty="0" smtClean="0"/>
              <a:t>пластинка.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b="1" dirty="0" smtClean="0"/>
              <a:t>2 </a:t>
            </a:r>
            <a:r>
              <a:rPr lang="ru-RU" sz="2400" b="1" dirty="0"/>
              <a:t>стадия </a:t>
            </a:r>
            <a:r>
              <a:rPr lang="ru-RU" sz="2400" dirty="0" smtClean="0"/>
              <a:t>– </a:t>
            </a:r>
            <a:r>
              <a:rPr lang="ru-RU" sz="2400" dirty="0"/>
              <a:t>стадия образования зубной </a:t>
            </a:r>
            <a:r>
              <a:rPr lang="ru-RU" sz="2400" dirty="0" smtClean="0"/>
              <a:t>почки. </a:t>
            </a:r>
            <a:r>
              <a:rPr lang="ru-RU" sz="2400" dirty="0"/>
              <a:t>В эту стадию клетки зубной пластинки размножаются в дистальной части и формируют на конце зубной пластинки эпителиальные образования, имеющие форму почки или иногда шара - зубные почки. Количество таких почек соответствует количеству зубов.</a:t>
            </a:r>
          </a:p>
        </p:txBody>
      </p:sp>
    </p:spTree>
    <p:extLst>
      <p:ext uri="{BB962C8B-B14F-4D97-AF65-F5344CB8AC3E}">
        <p14:creationId xmlns:p14="http://schemas.microsoft.com/office/powerpoint/2010/main" val="388474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17150"/>
            <a:ext cx="7632847" cy="5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63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35280" cy="364902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chemeClr val="tx1"/>
                </a:solidFill>
              </a:rPr>
              <a:t>II период (8-12 неделя)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период </a:t>
            </a:r>
            <a:r>
              <a:rPr lang="ru-RU" sz="3200" dirty="0">
                <a:solidFill>
                  <a:schemeClr val="tx1"/>
                </a:solidFill>
              </a:rPr>
              <a:t>формирования </a:t>
            </a:r>
            <a:r>
              <a:rPr lang="ru-RU" sz="3200" dirty="0" smtClean="0">
                <a:solidFill>
                  <a:schemeClr val="tx1"/>
                </a:solidFill>
              </a:rPr>
              <a:t>и дифференцировки </a:t>
            </a:r>
            <a:r>
              <a:rPr lang="ru-RU" sz="3200" dirty="0">
                <a:solidFill>
                  <a:schemeClr val="tx1"/>
                </a:solidFill>
              </a:rPr>
              <a:t>зубных зачатков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dirty="0"/>
              <a:t>На второй стадии (8-12 неделя) начинается дифференцировка зубного зачатка. Эмалевый орган разделяется на отдельные слои: внутренний, наружный и промежуточный. В колбу органа врастает зачаток сосочка. Зубной сосочек увеличивается в размерах, в нем начинается процесс </a:t>
            </a:r>
            <a:r>
              <a:rPr lang="ru-RU" sz="3000" dirty="0" err="1"/>
              <a:t>дентинообразования</a:t>
            </a:r>
            <a:r>
              <a:rPr lang="ru-RU" sz="3000" dirty="0"/>
              <a:t>. Эмалевый орган и сосочек отделяются от слизистой капсулой и погружаются в растущие челюсти. Вокруг зубных зачатков начинается формирование костных зубных альвеол.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416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92696"/>
            <a:ext cx="81792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chemeClr val="tx1"/>
                </a:solidFill>
              </a:rPr>
              <a:t>III период (13-20 неделя) - период </a:t>
            </a:r>
            <a:r>
              <a:rPr lang="ru-RU" sz="3200" dirty="0" smtClean="0">
                <a:solidFill>
                  <a:schemeClr val="tx1"/>
                </a:solidFill>
              </a:rPr>
              <a:t>гистогенеза тканей зуба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На третьей стадии (13-20 неделя) происходит образование тканей и коронки зуба с зубным мешочком. Рост, развитие, обызвествление дентина и эмали приводит к окончательному оформлению зачатков молочных и постоянных зубов в виде коронки, заключенной в фиброзный зубной мешочек. Но постоянные зубы начинают формирование зачатков на 5-м месяце плодного периода, располагая их над молочными зачатками. </a:t>
            </a:r>
          </a:p>
        </p:txBody>
      </p:sp>
    </p:spTree>
    <p:extLst>
      <p:ext uri="{BB962C8B-B14F-4D97-AF65-F5344CB8AC3E}">
        <p14:creationId xmlns:p14="http://schemas.microsoft.com/office/powerpoint/2010/main" val="2633887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0"/>
            <a:ext cx="6048672" cy="3399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83397"/>
            <a:ext cx="6696744" cy="34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8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>
                <a:solidFill>
                  <a:schemeClr val="tx1"/>
                </a:solidFill>
              </a:rPr>
              <a:t>Развитие корня зуба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Корень развивается в постэмбриональном периоде в процессе прорезывания коронки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Эмалевый </a:t>
            </a:r>
            <a:r>
              <a:rPr lang="ru-RU" dirty="0"/>
              <a:t>орган вытягивается, образуя своеобразный рукав. При этом поверхностные клетки зубного сосочка дифференцируются в </a:t>
            </a:r>
            <a:r>
              <a:rPr lang="ru-RU" dirty="0" err="1"/>
              <a:t>одонтобласты</a:t>
            </a:r>
            <a:r>
              <a:rPr lang="ru-RU" dirty="0"/>
              <a:t> и синтезируют дентин корня зуба. После синтеза дентина эмалевый орган в области корня рассасывается, а клетки прилежащего зубного мешочка дифференцируются в </a:t>
            </a:r>
            <a:r>
              <a:rPr lang="ru-RU" dirty="0" err="1"/>
              <a:t>цементобласты</a:t>
            </a:r>
            <a:r>
              <a:rPr lang="ru-RU" dirty="0"/>
              <a:t> и синтезируют цемент корня зуба. Окончательное формирование корня зуба и закрытие верхушки корня зуба происходит уже после прорезывания зуба.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Зуб считается прорезавшимся, если коронка полностью встала над десной и вступила в антагонистический контакт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399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Стадия выпадения молочных зубов и замены их на постоянные. Закладка постоянных зубов образуется на 5-м месяце эмбриогенеза в результате отрастания эпителиальных тяжей от зубных пластинок. Постоянные зубы развиваются очень медленно, располагаясь </a:t>
            </a:r>
            <a:r>
              <a:rPr lang="ru-RU" sz="2800" dirty="0" smtClean="0"/>
              <a:t>над молочными </a:t>
            </a:r>
            <a:r>
              <a:rPr lang="ru-RU" sz="2800" dirty="0"/>
              <a:t>зубами, отделяясь от них костной перегородкой. К моменту смены молочных зубов </a:t>
            </a:r>
            <a:r>
              <a:rPr lang="ru-RU" sz="2800" dirty="0" smtClean="0"/>
              <a:t>(5-6 </a:t>
            </a:r>
            <a:r>
              <a:rPr lang="ru-RU" sz="2800" dirty="0"/>
              <a:t>лет) остеокласты начинают разрушать костные перегородки и корни молочных зубов. В результате молочные зубы выпадают и заменяются быстро растущими в то время постоянными зубами.</a:t>
            </a:r>
          </a:p>
        </p:txBody>
      </p:sp>
    </p:spTree>
    <p:extLst>
      <p:ext uri="{BB962C8B-B14F-4D97-AF65-F5344CB8AC3E}">
        <p14:creationId xmlns:p14="http://schemas.microsoft.com/office/powerpoint/2010/main" val="3098260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2697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Развитие </a:t>
            </a:r>
            <a:r>
              <a:rPr lang="ru-RU" dirty="0">
                <a:solidFill>
                  <a:schemeClr val="tx1"/>
                </a:solidFill>
              </a:rPr>
              <a:t>зуба по В.Р. Окушко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- </a:t>
            </a:r>
            <a:r>
              <a:rPr lang="ru-RU" sz="2800" dirty="0" err="1"/>
              <a:t>эмбриорнальный</a:t>
            </a:r>
            <a:r>
              <a:rPr lang="ru-RU" sz="2800" dirty="0"/>
              <a:t> этап органогенеза, который по времени отстает от сроков формирования других органов;</a:t>
            </a:r>
          </a:p>
          <a:p>
            <a:pPr marL="0" indent="0" algn="just">
              <a:buNone/>
            </a:pPr>
            <a:r>
              <a:rPr lang="ru-RU" sz="2800" dirty="0"/>
              <a:t>- этап прорезывания (самый короткий), когда структурно-</a:t>
            </a:r>
            <a:r>
              <a:rPr lang="ru-RU" sz="2800" dirty="0" err="1"/>
              <a:t>функциоанльно</a:t>
            </a:r>
            <a:r>
              <a:rPr lang="ru-RU" sz="2800" dirty="0"/>
              <a:t> дееспособный орган еще не функционирует;</a:t>
            </a:r>
          </a:p>
          <a:p>
            <a:pPr marL="0" indent="0" algn="just">
              <a:buNone/>
            </a:pPr>
            <a:r>
              <a:rPr lang="ru-RU" sz="2800" dirty="0"/>
              <a:t>- основной этап функционирования и истирания всех твердых тканей </a:t>
            </a:r>
            <a:r>
              <a:rPr lang="ru-RU" sz="2800" dirty="0" smtClean="0"/>
              <a:t>зубов.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06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https://www.youtube.com/watch?v=1gt9DlJd7hk</a:t>
            </a:r>
          </a:p>
        </p:txBody>
      </p:sp>
    </p:spTree>
    <p:extLst>
      <p:ext uri="{BB962C8B-B14F-4D97-AF65-F5344CB8AC3E}">
        <p14:creationId xmlns:p14="http://schemas.microsoft.com/office/powerpoint/2010/main" val="39108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Постоянные зубы (</a:t>
            </a:r>
            <a:r>
              <a:rPr lang="ru-RU" i="1" dirty="0" err="1"/>
              <a:t>dentes</a:t>
            </a:r>
            <a:r>
              <a:rPr lang="ru-RU" i="1" dirty="0"/>
              <a:t> </a:t>
            </a:r>
            <a:r>
              <a:rPr lang="ru-RU" i="1" dirty="0" err="1"/>
              <a:t>permanentes</a:t>
            </a:r>
            <a:r>
              <a:rPr lang="ru-RU" dirty="0"/>
              <a:t>) начинают прорезываться в </a:t>
            </a:r>
            <a:r>
              <a:rPr lang="ru-RU" dirty="0" smtClean="0"/>
              <a:t>5–6 </a:t>
            </a:r>
            <a:r>
              <a:rPr lang="ru-RU" dirty="0"/>
              <a:t>лет, а </a:t>
            </a:r>
            <a:r>
              <a:rPr lang="ru-RU" dirty="0" smtClean="0"/>
              <a:t>третий </a:t>
            </a:r>
            <a:r>
              <a:rPr lang="ru-RU" dirty="0"/>
              <a:t>моляр, которым заканчивается </a:t>
            </a:r>
            <a:r>
              <a:rPr lang="ru-RU" dirty="0" smtClean="0"/>
              <a:t>прорезывание </a:t>
            </a:r>
            <a:r>
              <a:rPr lang="ru-RU" dirty="0"/>
              <a:t>постоянного прикуса, </a:t>
            </a:r>
            <a:r>
              <a:rPr lang="ru-RU" dirty="0" smtClean="0"/>
              <a:t>прорезывается </a:t>
            </a:r>
            <a:r>
              <a:rPr lang="ru-RU" dirty="0"/>
              <a:t>в 20–25 лет.</a:t>
            </a:r>
          </a:p>
          <a:p>
            <a:pPr marL="0" indent="0" algn="just">
              <a:buNone/>
            </a:pPr>
            <a:r>
              <a:rPr lang="ru-RU" dirty="0"/>
              <a:t>Всего зубов постоянного прикуса 28–32: 8 резцов, 4 клыка, 8 </a:t>
            </a:r>
            <a:r>
              <a:rPr lang="ru-RU" dirty="0" err="1"/>
              <a:t>премоляров</a:t>
            </a:r>
            <a:r>
              <a:rPr lang="ru-RU" dirty="0"/>
              <a:t> и 8–12 моляров (третьи моляры </a:t>
            </a:r>
            <a:r>
              <a:rPr lang="ru-RU" dirty="0" smtClean="0"/>
              <a:t>проре</a:t>
            </a:r>
            <a:r>
              <a:rPr lang="ru-RU" dirty="0"/>
              <a:t>зываются не у всех людей). </a:t>
            </a:r>
            <a:r>
              <a:rPr lang="ru-RU" dirty="0" smtClean="0"/>
              <a:t>Анатомическая </a:t>
            </a:r>
            <a:r>
              <a:rPr lang="ru-RU" dirty="0"/>
              <a:t>формула их следующая — 2.1.2.3, т.е. на одной стороне каждой челюсти имеются центральный и боковой </a:t>
            </a:r>
            <a:r>
              <a:rPr lang="ru-RU" dirty="0" smtClean="0"/>
              <a:t>резцы</a:t>
            </a:r>
            <a:r>
              <a:rPr lang="ru-RU" dirty="0"/>
              <a:t>, клык, первый и второй </a:t>
            </a:r>
            <a:r>
              <a:rPr lang="ru-RU" dirty="0" err="1"/>
              <a:t>премоляры</a:t>
            </a:r>
            <a:r>
              <a:rPr lang="ru-RU" dirty="0"/>
              <a:t>, а также первый, второй и третий </a:t>
            </a:r>
            <a:r>
              <a:rPr lang="ru-RU" dirty="0" smtClean="0"/>
              <a:t>моляры.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405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7892" name="Picture 4" descr="C:\Users\пк\Downloads\dbfec60d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00754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8229600" cy="31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У зуба различают</a:t>
            </a:r>
            <a:r>
              <a:rPr lang="ru-RU" sz="2800" b="1" dirty="0"/>
              <a:t> коронку</a:t>
            </a:r>
            <a:r>
              <a:rPr lang="ru-RU" sz="2800" dirty="0"/>
              <a:t> (</a:t>
            </a:r>
            <a:r>
              <a:rPr lang="en-US" sz="2800" i="1" dirty="0"/>
              <a:t>corona </a:t>
            </a:r>
            <a:r>
              <a:rPr lang="en-US" sz="2800" i="1" dirty="0" err="1"/>
              <a:t>dentis</a:t>
            </a:r>
            <a:r>
              <a:rPr lang="en-US" sz="2800" dirty="0"/>
              <a:t>), </a:t>
            </a:r>
            <a:r>
              <a:rPr lang="ru-RU" sz="2800" b="1" dirty="0"/>
              <a:t>корень</a:t>
            </a:r>
            <a:r>
              <a:rPr lang="ru-RU" sz="2800" dirty="0"/>
              <a:t> (</a:t>
            </a:r>
            <a:r>
              <a:rPr lang="en-US" sz="2800" i="1" dirty="0"/>
              <a:t>radix </a:t>
            </a:r>
            <a:r>
              <a:rPr lang="en-US" sz="2800" i="1" dirty="0" err="1"/>
              <a:t>dentis</a:t>
            </a:r>
            <a:r>
              <a:rPr lang="en-US" sz="2800" dirty="0"/>
              <a:t>) </a:t>
            </a:r>
            <a:r>
              <a:rPr lang="ru-RU" sz="2800" dirty="0"/>
              <a:t>и</a:t>
            </a:r>
            <a:r>
              <a:rPr lang="ru-RU" sz="2800" b="1" dirty="0"/>
              <a:t> шейку </a:t>
            </a:r>
            <a:r>
              <a:rPr lang="ru-RU" sz="2800" dirty="0"/>
              <a:t>(</a:t>
            </a:r>
            <a:r>
              <a:rPr lang="en-US" sz="2800" i="1" dirty="0" err="1"/>
              <a:t>collum</a:t>
            </a:r>
            <a:r>
              <a:rPr lang="en-US" sz="2800" i="1" dirty="0"/>
              <a:t> </a:t>
            </a:r>
            <a:r>
              <a:rPr lang="en-US" sz="2800" i="1" dirty="0" err="1"/>
              <a:t>dentis</a:t>
            </a:r>
            <a:r>
              <a:rPr lang="en-US" sz="2800" dirty="0"/>
              <a:t>).</a:t>
            </a:r>
          </a:p>
          <a:p>
            <a:pPr marL="0" indent="0" algn="just">
              <a:buNone/>
            </a:pPr>
            <a:r>
              <a:rPr lang="ru-RU" sz="2800" dirty="0"/>
              <a:t>Внутри зуба имеется </a:t>
            </a:r>
            <a:r>
              <a:rPr lang="ru-RU" sz="2800" b="1" dirty="0"/>
              <a:t>полость</a:t>
            </a:r>
            <a:r>
              <a:rPr lang="ru-RU" sz="2800" dirty="0"/>
              <a:t> (</a:t>
            </a:r>
            <a:r>
              <a:rPr lang="ru-RU" sz="2800" i="1" dirty="0" err="1"/>
              <a:t>cavitas</a:t>
            </a:r>
            <a:r>
              <a:rPr lang="ru-RU" sz="2800" i="1" dirty="0"/>
              <a:t> </a:t>
            </a:r>
            <a:r>
              <a:rPr lang="ru-RU" sz="2800" i="1" dirty="0" err="1"/>
              <a:t>dentis</a:t>
            </a:r>
            <a:r>
              <a:rPr lang="ru-RU" sz="2800" dirty="0"/>
              <a:t>), форма которой повторяет в </a:t>
            </a:r>
            <a:r>
              <a:rPr lang="ru-RU" sz="2800" dirty="0" smtClean="0"/>
              <a:t>основном </a:t>
            </a:r>
            <a:r>
              <a:rPr lang="ru-RU" sz="2800" dirty="0"/>
              <a:t>внешние контуры зуба и делится на </a:t>
            </a:r>
            <a:r>
              <a:rPr lang="ru-RU" sz="2800" i="1" dirty="0" err="1"/>
              <a:t>коронковую</a:t>
            </a:r>
            <a:r>
              <a:rPr lang="ru-RU" sz="2800" i="1" dirty="0"/>
              <a:t> часть </a:t>
            </a:r>
            <a:r>
              <a:rPr lang="ru-RU" sz="2800" dirty="0"/>
              <a:t>(</a:t>
            </a:r>
            <a:r>
              <a:rPr lang="ru-RU" sz="2800" i="1" dirty="0" err="1"/>
              <a:t>cavitas</a:t>
            </a:r>
            <a:r>
              <a:rPr lang="ru-RU" sz="2800" i="1" dirty="0"/>
              <a:t> </a:t>
            </a:r>
            <a:r>
              <a:rPr lang="ru-RU" sz="2800" i="1" dirty="0" err="1"/>
              <a:t>coronae</a:t>
            </a:r>
            <a:r>
              <a:rPr lang="ru-RU" sz="2800" dirty="0"/>
              <a:t>) и</a:t>
            </a:r>
            <a:r>
              <a:rPr lang="ru-RU" sz="2800" i="1" dirty="0"/>
              <a:t> </a:t>
            </a:r>
            <a:r>
              <a:rPr lang="ru-RU" sz="2800" i="1" dirty="0" smtClean="0"/>
              <a:t>корневые </a:t>
            </a:r>
            <a:r>
              <a:rPr lang="ru-RU" sz="2800" i="1" dirty="0"/>
              <a:t>каналы </a:t>
            </a:r>
            <a:r>
              <a:rPr lang="ru-RU" sz="2800" dirty="0"/>
              <a:t>(</a:t>
            </a:r>
            <a:r>
              <a:rPr lang="ru-RU" sz="2800" i="1" dirty="0" err="1"/>
              <a:t>canalis</a:t>
            </a:r>
            <a:r>
              <a:rPr lang="ru-RU" sz="2800" i="1" dirty="0"/>
              <a:t> </a:t>
            </a:r>
            <a:r>
              <a:rPr lang="ru-RU" sz="2800" i="1" dirty="0" err="1"/>
              <a:t>radicis</a:t>
            </a:r>
            <a:r>
              <a:rPr lang="ru-RU" sz="2800" i="1" dirty="0"/>
              <a:t> </a:t>
            </a:r>
            <a:r>
              <a:rPr lang="ru-RU" sz="2800" i="1" dirty="0" err="1"/>
              <a:t>dentis</a:t>
            </a:r>
            <a:r>
              <a:rPr lang="ru-RU" sz="2800" dirty="0"/>
              <a:t>). В области верхушки корня каналы заканчиваются </a:t>
            </a:r>
            <a:r>
              <a:rPr lang="ru-RU" sz="2800" i="1" dirty="0"/>
              <a:t>апикальным </a:t>
            </a:r>
            <a:r>
              <a:rPr lang="ru-RU" sz="2800" dirty="0"/>
              <a:t>(верхушечным)</a:t>
            </a:r>
            <a:r>
              <a:rPr lang="ru-RU" sz="2800" i="1" dirty="0"/>
              <a:t> отверстием </a:t>
            </a:r>
            <a:r>
              <a:rPr lang="ru-RU" sz="2800" dirty="0"/>
              <a:t>(</a:t>
            </a:r>
            <a:r>
              <a:rPr lang="ru-RU" sz="2800" i="1" dirty="0" err="1"/>
              <a:t>foramen</a:t>
            </a:r>
            <a:r>
              <a:rPr lang="ru-RU" sz="2800" i="1" dirty="0"/>
              <a:t> </a:t>
            </a:r>
            <a:r>
              <a:rPr lang="ru-RU" sz="2800" i="1" dirty="0" err="1"/>
              <a:t>apicis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8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332656"/>
            <a:ext cx="5688632" cy="60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995120" cy="796950"/>
          </a:xfrm>
        </p:spPr>
        <p:txBody>
          <a:bodyPr/>
          <a:lstStyle/>
          <a:p>
            <a:r>
              <a:rPr lang="ru-RU" dirty="0" smtClean="0"/>
              <a:t>Строение зубов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692696"/>
            <a:ext cx="4824536" cy="5433467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Эмаль</a:t>
            </a:r>
            <a:r>
              <a:rPr lang="ru-RU" sz="1600" dirty="0"/>
              <a:t> -  образована  эмалевыми призмами, которые имеют полигональную форму, идут радиально относительно продольной оси зуба.</a:t>
            </a:r>
          </a:p>
          <a:p>
            <a:pPr algn="just"/>
            <a:r>
              <a:rPr lang="ru-RU" sz="1600" b="1" dirty="0" smtClean="0"/>
              <a:t>Дентин</a:t>
            </a:r>
            <a:r>
              <a:rPr lang="ru-RU" sz="1600" dirty="0" smtClean="0"/>
              <a:t> -  по строению сходен с грубоволокнистой костью, отличается от неё отсутствием клеток  и большей твердостью. Дентин представлен отростками </a:t>
            </a:r>
            <a:r>
              <a:rPr lang="ru-RU" sz="1600" dirty="0" err="1" smtClean="0"/>
              <a:t>одонтобластов</a:t>
            </a:r>
            <a:r>
              <a:rPr lang="ru-RU" sz="1600" dirty="0" smtClean="0"/>
              <a:t>, клеток, которые расположены в периферических отделах пульпы зуба. У дентина имеются многочисленные  дентинные трубочки</a:t>
            </a:r>
            <a:r>
              <a:rPr lang="en-US" sz="1600" dirty="0" smtClean="0"/>
              <a:t>,</a:t>
            </a:r>
            <a:r>
              <a:rPr lang="ru-RU" sz="1600" dirty="0" smtClean="0"/>
              <a:t> в которых  расположены дентинные отростки </a:t>
            </a:r>
            <a:r>
              <a:rPr lang="ru-RU" sz="1600" dirty="0" err="1" smtClean="0"/>
              <a:t>одонтобластов</a:t>
            </a:r>
            <a:r>
              <a:rPr lang="ru-RU" sz="1600" dirty="0" smtClean="0"/>
              <a:t>. Различают наружный и внутренний (является зоной постоянного роста)  слой дентина.</a:t>
            </a:r>
          </a:p>
          <a:p>
            <a:pPr algn="just"/>
            <a:r>
              <a:rPr lang="ru-RU" sz="1600" b="1" dirty="0" smtClean="0"/>
              <a:t>Цемент</a:t>
            </a:r>
            <a:r>
              <a:rPr lang="ru-RU" sz="1600" dirty="0" smtClean="0"/>
              <a:t> </a:t>
            </a:r>
            <a:r>
              <a:rPr lang="en-US" sz="1600" dirty="0" smtClean="0"/>
              <a:t>- </a:t>
            </a:r>
            <a:r>
              <a:rPr lang="ru-RU" sz="1600" dirty="0" smtClean="0"/>
              <a:t>образован основным веществом, пропитанным солями и содержащим </a:t>
            </a:r>
            <a:r>
              <a:rPr lang="ru-RU" sz="1600" dirty="0" err="1" smtClean="0"/>
              <a:t>коллагеновые</a:t>
            </a:r>
            <a:r>
              <a:rPr lang="ru-RU" sz="1600" dirty="0" smtClean="0"/>
              <a:t> волокна. В области верхушки зуба, </a:t>
            </a:r>
            <a:r>
              <a:rPr lang="ru-RU" sz="1600" dirty="0" err="1" smtClean="0"/>
              <a:t>межкорневых</a:t>
            </a:r>
            <a:r>
              <a:rPr lang="ru-RU" sz="1600" dirty="0" smtClean="0"/>
              <a:t> отделах в специальных полостях располагаются </a:t>
            </a:r>
            <a:r>
              <a:rPr lang="ru-RU" sz="1600" dirty="0" err="1" smtClean="0"/>
              <a:t>цементоциты</a:t>
            </a:r>
            <a:r>
              <a:rPr lang="ru-RU" sz="1600" dirty="0" smtClean="0"/>
              <a:t>. </a:t>
            </a:r>
          </a:p>
        </p:txBody>
      </p:sp>
      <p:pic>
        <p:nvPicPr>
          <p:cNvPr id="5122" name="Picture 2" descr="C:\Users\пк\Downloads\a_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381500" cy="543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97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877" y="3933056"/>
            <a:ext cx="3672408" cy="2619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/>
              <a:t>Пульпа</a:t>
            </a:r>
            <a:r>
              <a:rPr lang="ru-RU" sz="1600" dirty="0" smtClean="0"/>
              <a:t> </a:t>
            </a:r>
            <a:r>
              <a:rPr lang="en-US" sz="1600" dirty="0" smtClean="0"/>
              <a:t>-</a:t>
            </a:r>
            <a:r>
              <a:rPr lang="ru-RU" sz="1600" dirty="0" smtClean="0"/>
              <a:t> рыхлая </a:t>
            </a:r>
            <a:r>
              <a:rPr lang="ru-RU" sz="1600" dirty="0" smtClean="0"/>
              <a:t>волокнисто-соединительная </a:t>
            </a:r>
            <a:r>
              <a:rPr lang="ru-RU" sz="1600" dirty="0" smtClean="0"/>
              <a:t>ткань со значительным содержанием  клеточных  элементов</a:t>
            </a:r>
            <a:r>
              <a:rPr lang="en-US" sz="1600" dirty="0" smtClean="0"/>
              <a:t>. </a:t>
            </a:r>
            <a:r>
              <a:rPr lang="ru-RU" sz="1600" dirty="0" smtClean="0"/>
              <a:t>Различают пульпу сосудов пульпу коронки и пульпу корня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pic>
        <p:nvPicPr>
          <p:cNvPr id="6146" name="Picture 2" descr="C:\Users\пк\Downloads\teeth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28392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188640"/>
            <a:ext cx="5094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Периодонт</a:t>
            </a:r>
            <a:r>
              <a:rPr lang="ru-RU" sz="1600" dirty="0" smtClean="0"/>
              <a:t> </a:t>
            </a:r>
            <a:r>
              <a:rPr lang="ru-RU" sz="1600" dirty="0" smtClean="0"/>
              <a:t>- соединительная ткань</a:t>
            </a:r>
            <a:r>
              <a:rPr lang="ru-RU" sz="1600" b="1" i="1" dirty="0" smtClean="0"/>
              <a:t>, </a:t>
            </a:r>
            <a:r>
              <a:rPr lang="ru-RU" sz="1600" dirty="0" smtClean="0"/>
              <a:t>она подобна надкостнице и образует </a:t>
            </a:r>
            <a:r>
              <a:rPr lang="ru-RU" sz="1600" u="sng" dirty="0" err="1" smtClean="0"/>
              <a:t>зубо</a:t>
            </a:r>
            <a:r>
              <a:rPr lang="ru-RU" sz="1600" u="sng" dirty="0" smtClean="0"/>
              <a:t>-альвеолярные</a:t>
            </a:r>
            <a:r>
              <a:rPr lang="ru-RU" sz="1600" dirty="0" smtClean="0"/>
              <a:t> </a:t>
            </a:r>
            <a:r>
              <a:rPr lang="ru-RU" sz="1600" dirty="0" smtClean="0"/>
              <a:t>соединения,</a:t>
            </a:r>
            <a:r>
              <a:rPr lang="ru-RU" sz="1600" u="sng" dirty="0" smtClean="0"/>
              <a:t> </a:t>
            </a:r>
            <a:r>
              <a:rPr lang="ru-RU" sz="1600" u="sng" dirty="0" err="1" smtClean="0"/>
              <a:t>зубо-десневые</a:t>
            </a:r>
            <a:r>
              <a:rPr lang="ru-RU" sz="1600" dirty="0" smtClean="0"/>
              <a:t> </a:t>
            </a:r>
            <a:r>
              <a:rPr lang="ru-RU" sz="1600" dirty="0" smtClean="0"/>
              <a:t>волокна</a:t>
            </a:r>
            <a:r>
              <a:rPr lang="en-US" sz="1600" dirty="0" smtClean="0"/>
              <a:t> </a:t>
            </a:r>
            <a:r>
              <a:rPr lang="ru-RU" sz="1600" dirty="0" smtClean="0"/>
              <a:t> идут от цемента корня к соединительной ткани </a:t>
            </a:r>
            <a:r>
              <a:rPr lang="ru-RU" sz="1600" dirty="0" smtClean="0"/>
              <a:t>десны, </a:t>
            </a:r>
            <a:r>
              <a:rPr lang="ru-RU" sz="1600" u="sng" dirty="0" smtClean="0"/>
              <a:t>межзубные </a:t>
            </a:r>
            <a:r>
              <a:rPr lang="ru-RU" sz="1600" dirty="0" smtClean="0"/>
              <a:t>волокна идут от цемента зуба через межзубную перегородку к цементу соседнего зуба. </a:t>
            </a:r>
            <a:r>
              <a:rPr lang="ru-RU" sz="1600" dirty="0" smtClean="0"/>
              <a:t>Совокупность </a:t>
            </a:r>
            <a:r>
              <a:rPr lang="ru-RU" sz="1600" dirty="0" smtClean="0"/>
              <a:t>окружающих корень зуба образований, включающих десну, периодонт, костную ткань зубной альвеолы, соответствующий ей участок альвеолярного отростка и цемент формируют </a:t>
            </a:r>
            <a:r>
              <a:rPr lang="ru-RU" sz="1600" b="1" dirty="0" smtClean="0"/>
              <a:t>пародонт,</a:t>
            </a:r>
            <a:r>
              <a:rPr lang="ru-RU" sz="1600" dirty="0" smtClean="0"/>
              <a:t> являющийся опорно-удерживающим аппаратом зуба.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51657"/>
            <a:ext cx="2664024" cy="300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4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6864" cy="778098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</a:rPr>
              <a:t>Поверхности зубов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2467" y="692696"/>
            <a:ext cx="3762021" cy="507342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i="1" dirty="0" smtClean="0"/>
              <a:t>В каждом зубе различают </a:t>
            </a:r>
            <a:r>
              <a:rPr lang="en-US" sz="1800" b="1" i="1" dirty="0" smtClean="0"/>
              <a:t>4 </a:t>
            </a:r>
            <a:r>
              <a:rPr lang="ru-RU" sz="1800" b="1" i="1" dirty="0" smtClean="0"/>
              <a:t>поверхности:</a:t>
            </a:r>
            <a:r>
              <a:rPr lang="ru-RU" sz="1800" dirty="0" smtClean="0"/>
              <a:t> </a:t>
            </a:r>
          </a:p>
          <a:p>
            <a:pPr algn="just">
              <a:buNone/>
            </a:pPr>
            <a:r>
              <a:rPr lang="ru-RU" sz="1800" dirty="0" smtClean="0"/>
              <a:t>1</a:t>
            </a:r>
            <a:r>
              <a:rPr lang="ru-RU" sz="2200" dirty="0" smtClean="0"/>
              <a:t>) </a:t>
            </a:r>
            <a:r>
              <a:rPr lang="ru-RU" sz="2200" dirty="0"/>
              <a:t>	Закрытая поверхность (поверхность смыкания), </a:t>
            </a:r>
            <a:r>
              <a:rPr lang="ru-RU" sz="2200" dirty="0" smtClean="0"/>
              <a:t> обращена </a:t>
            </a:r>
            <a:r>
              <a:rPr lang="ru-RU" sz="2200" dirty="0"/>
              <a:t>к зубам противоположной челюсти. Она имеется у моляров и </a:t>
            </a:r>
            <a:r>
              <a:rPr lang="ru-RU" sz="2200" dirty="0" err="1" smtClean="0"/>
              <a:t>премоляров</a:t>
            </a:r>
            <a:r>
              <a:rPr lang="ru-RU" sz="2200" dirty="0"/>
              <a:t>. Резцы и клыки на концах образуют режущий </a:t>
            </a:r>
            <a:r>
              <a:rPr lang="ru-RU" sz="2200" dirty="0" smtClean="0"/>
              <a:t>край. Эти </a:t>
            </a:r>
            <a:r>
              <a:rPr lang="ru-RU" sz="2200" dirty="0"/>
              <a:t>поверхности называют также жевательными </a:t>
            </a:r>
            <a:r>
              <a:rPr lang="ru-RU" sz="2200" dirty="0" smtClean="0"/>
              <a:t> поверхностями</a:t>
            </a:r>
            <a:r>
              <a:rPr lang="ru-RU" sz="2200" dirty="0"/>
              <a:t>, </a:t>
            </a:r>
            <a:r>
              <a:rPr lang="ru-RU" sz="2200" dirty="0" smtClean="0"/>
              <a:t>или </a:t>
            </a:r>
            <a:r>
              <a:rPr lang="ru-RU" sz="2200" dirty="0"/>
              <a:t>жевательным краем;</a:t>
            </a:r>
            <a:r>
              <a:rPr lang="ru-RU" sz="2200" dirty="0" smtClean="0"/>
              <a:t> </a:t>
            </a:r>
          </a:p>
          <a:p>
            <a:pPr algn="just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3075" name="Picture 3" descr="C:\Users\пк\Downloads\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50" y="1196752"/>
            <a:ext cx="504481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1308</TotalTime>
  <Words>1392</Words>
  <Application>Microsoft Office PowerPoint</Application>
  <PresentationFormat>Экран (4:3)</PresentationFormat>
  <Paragraphs>63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宋体</vt:lpstr>
      <vt:lpstr>Arial</vt:lpstr>
      <vt:lpstr>Book Antiqua</vt:lpstr>
      <vt:lpstr>Calibri</vt:lpstr>
      <vt:lpstr>Cambria</vt:lpstr>
      <vt:lpstr>Wingdings 2</vt:lpstr>
      <vt:lpstr>Welcome</vt:lpstr>
      <vt:lpstr>Зуб и его скелет в качестве биологической системы.</vt:lpstr>
      <vt:lpstr>АНАТОМИЧЕСКОЕ СТРОЕНИЕ ЗУБОВ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зубов</vt:lpstr>
      <vt:lpstr>Презентация PowerPoint</vt:lpstr>
      <vt:lpstr>Поверхности зубов</vt:lpstr>
      <vt:lpstr>Презентация PowerPoint</vt:lpstr>
      <vt:lpstr>Презентация PowerPoint</vt:lpstr>
      <vt:lpstr>Признаки зуба</vt:lpstr>
      <vt:lpstr>Презентация PowerPoint</vt:lpstr>
      <vt:lpstr>Презентация PowerPoint</vt:lpstr>
      <vt:lpstr>Презентация PowerPoint</vt:lpstr>
      <vt:lpstr>Альвеолярная дуга, зубная дуга и базальная дуга</vt:lpstr>
      <vt:lpstr>Зубочелюстные сегменты</vt:lpstr>
      <vt:lpstr> Развитие зубов</vt:lpstr>
      <vt:lpstr>Презентация PowerPoint</vt:lpstr>
      <vt:lpstr>I период (6-7 неделя)  период закладки зубных зачатков,  включает 2 стадии: </vt:lpstr>
      <vt:lpstr>Презентация PowerPoint</vt:lpstr>
      <vt:lpstr>II период (8-12 неделя)  период формирования и дифференцировки зубных зачатков </vt:lpstr>
      <vt:lpstr>Презентация PowerPoint</vt:lpstr>
      <vt:lpstr>III период (13-20 неделя) - период гистогенеза тканей зуба</vt:lpstr>
      <vt:lpstr>Презентация PowerPoint</vt:lpstr>
      <vt:lpstr>Развитие корня зуба</vt:lpstr>
      <vt:lpstr>Презентация PowerPoint</vt:lpstr>
      <vt:lpstr>Развитие зуба по В.Р. Окушко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153_kab</cp:lastModifiedBy>
  <cp:revision>156</cp:revision>
  <cp:lastPrinted>2023-01-14T08:29:02Z</cp:lastPrinted>
  <dcterms:created xsi:type="dcterms:W3CDTF">2011-11-20T08:40:15Z</dcterms:created>
  <dcterms:modified xsi:type="dcterms:W3CDTF">2025-09-06T05:50:00Z</dcterms:modified>
</cp:coreProperties>
</file>