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581EC-C4B7-40BA-8A09-B60F3F2981C9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CAB6F-F2DA-49B3-B863-4AA85ED0B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237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AB6F-F2DA-49B3-B863-4AA85ED0B4A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1975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AB6F-F2DA-49B3-B863-4AA85ED0B4A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634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AB6F-F2DA-49B3-B863-4AA85ED0B4A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513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614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134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4536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4353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7509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9157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5239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3454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326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857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697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189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313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782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243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695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623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5F2633-6160-4D82-9D04-B4A88F24B447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2D705B-5DEF-470F-87F4-7D03959F0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55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4349" y="1015672"/>
            <a:ext cx="9280187" cy="295307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дисциплине «педагогические теории и системы»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«Педагогика как наука»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94764" y="4807636"/>
            <a:ext cx="5472741" cy="1135964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Выполнила студентка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профиль, направление, группа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ФИО (полное)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55325" y="94155"/>
            <a:ext cx="651501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Приднестровский Государственный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Университет им.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Т.Г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Шевченко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Факультет педагогики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психологии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Кафедра педагогики и современных образовательных технологий</a:t>
            </a:r>
            <a:r>
              <a:rPr lang="ru-RU" sz="1600" dirty="0"/>
              <a:t> </a:t>
            </a:r>
          </a:p>
          <a:p>
            <a:pPr algn="ctr"/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117154" y="5389541"/>
            <a:ext cx="5472741" cy="11359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ТИРАСПОЛЬ 2019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4828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2490" y="0"/>
            <a:ext cx="5496039" cy="1632397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>Отрасли современной педагогической науки:</a:t>
            </a:r>
            <a:endParaRPr lang="ru-RU" sz="3200" u="sng" dirty="0"/>
          </a:p>
        </p:txBody>
      </p:sp>
      <p:sp>
        <p:nvSpPr>
          <p:cNvPr id="4" name="Блок-схема: документ 3"/>
          <p:cNvSpPr/>
          <p:nvPr/>
        </p:nvSpPr>
        <p:spPr>
          <a:xfrm rot="10800000">
            <a:off x="2590273" y="1504547"/>
            <a:ext cx="2574154" cy="2378566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документ 10"/>
          <p:cNvSpPr/>
          <p:nvPr/>
        </p:nvSpPr>
        <p:spPr>
          <a:xfrm rot="10800000">
            <a:off x="8480450" y="3486"/>
            <a:ext cx="2633205" cy="2305855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документ 11"/>
          <p:cNvSpPr/>
          <p:nvPr/>
        </p:nvSpPr>
        <p:spPr>
          <a:xfrm rot="10800000">
            <a:off x="8682624" y="772464"/>
            <a:ext cx="2633205" cy="2305855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документ 12"/>
          <p:cNvSpPr/>
          <p:nvPr/>
        </p:nvSpPr>
        <p:spPr>
          <a:xfrm rot="10800000">
            <a:off x="8959521" y="1540903"/>
            <a:ext cx="2633205" cy="2305855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документ 13"/>
          <p:cNvSpPr/>
          <p:nvPr/>
        </p:nvSpPr>
        <p:spPr>
          <a:xfrm rot="10800000">
            <a:off x="9236418" y="2382592"/>
            <a:ext cx="2633205" cy="2305855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документ 14"/>
          <p:cNvSpPr/>
          <p:nvPr/>
        </p:nvSpPr>
        <p:spPr>
          <a:xfrm rot="10800000">
            <a:off x="9410948" y="3151031"/>
            <a:ext cx="2633205" cy="2305855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документ 15"/>
          <p:cNvSpPr/>
          <p:nvPr/>
        </p:nvSpPr>
        <p:spPr>
          <a:xfrm rot="10800000">
            <a:off x="9585478" y="4071870"/>
            <a:ext cx="2633205" cy="2305855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окумент 16"/>
          <p:cNvSpPr/>
          <p:nvPr/>
        </p:nvSpPr>
        <p:spPr>
          <a:xfrm rot="10800000">
            <a:off x="3096706" y="2438130"/>
            <a:ext cx="2574154" cy="2378566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 rot="10800000">
            <a:off x="3862733" y="3499164"/>
            <a:ext cx="2574154" cy="2378566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документ 18"/>
          <p:cNvSpPr/>
          <p:nvPr/>
        </p:nvSpPr>
        <p:spPr>
          <a:xfrm rot="10800000">
            <a:off x="4800330" y="4411015"/>
            <a:ext cx="2574154" cy="2378566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94715" y="1958006"/>
            <a:ext cx="2571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Общая педагогика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3023850" y="3006675"/>
            <a:ext cx="2931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Возрастная педагогика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954922" y="3983598"/>
            <a:ext cx="2419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Производственная педагогика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800329" y="5057337"/>
            <a:ext cx="2732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Военная педагогика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8636331" y="475242"/>
            <a:ext cx="2633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История педагогики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8971933" y="1161902"/>
            <a:ext cx="2320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Школьная гигиена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9149011" y="1904053"/>
            <a:ext cx="2808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Сравнительная педагогика</a:t>
            </a:r>
            <a:endParaRPr lang="ru-RU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9447025" y="2774837"/>
            <a:ext cx="2348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Этнопедагогика</a:t>
            </a:r>
            <a:endParaRPr lang="ru-RU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9449444" y="3609546"/>
            <a:ext cx="2718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Семейная педагогика</a:t>
            </a:r>
            <a:endParaRPr lang="ru-RU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9569570" y="4488049"/>
            <a:ext cx="279322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dirty="0" smtClean="0"/>
              <a:t>Специальная педагогика:</a:t>
            </a:r>
          </a:p>
          <a:p>
            <a:pPr>
              <a:buFontTx/>
              <a:buChar char="-"/>
            </a:pPr>
            <a:r>
              <a:rPr lang="ru-RU" altLang="ru-RU" sz="1600" dirty="0" smtClean="0"/>
              <a:t>  олигофренопедагогика</a:t>
            </a:r>
          </a:p>
          <a:p>
            <a:pPr>
              <a:buFontTx/>
              <a:buChar char="-"/>
            </a:pPr>
            <a:r>
              <a:rPr lang="ru-RU" altLang="ru-RU" sz="1600" dirty="0" smtClean="0"/>
              <a:t>- тифлопедагогика</a:t>
            </a:r>
          </a:p>
          <a:p>
            <a:pPr>
              <a:buFontTx/>
              <a:buChar char="-"/>
            </a:pPr>
            <a:r>
              <a:rPr lang="ru-RU" altLang="ru-RU" sz="1600" dirty="0" smtClean="0"/>
              <a:t>- сурдопедагогика</a:t>
            </a:r>
          </a:p>
          <a:p>
            <a:pPr>
              <a:buFontTx/>
              <a:buChar char="-"/>
            </a:pPr>
            <a:r>
              <a:rPr lang="ru-RU" altLang="ru-RU" sz="1600" dirty="0" smtClean="0"/>
              <a:t>- логопедия</a:t>
            </a:r>
          </a:p>
          <a:p>
            <a:pPr>
              <a:buFontTx/>
              <a:buChar char="-"/>
            </a:pPr>
            <a:r>
              <a:rPr lang="ru-RU" altLang="ru-RU" sz="1600" dirty="0" smtClean="0"/>
              <a:t>- превентивная педагогика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765870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148552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890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6130" y="-421783"/>
            <a:ext cx="10018713" cy="1752599"/>
          </a:xfrm>
        </p:spPr>
        <p:txBody>
          <a:bodyPr>
            <a:normAutofit/>
          </a:bodyPr>
          <a:lstStyle/>
          <a:p>
            <a:r>
              <a:rPr lang="ru-RU" sz="6000" u="sng" dirty="0" smtClean="0"/>
              <a:t>Древняя Греция</a:t>
            </a:r>
            <a:endParaRPr lang="ru-RU" sz="6000" u="sng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130" y="931437"/>
            <a:ext cx="1921166" cy="256155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400" y="998648"/>
            <a:ext cx="2180669" cy="33112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30" y="931437"/>
            <a:ext cx="2040913" cy="25615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16130" y="3734873"/>
            <a:ext cx="2108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Сократ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05400" y="4623516"/>
            <a:ext cx="2440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Платон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554173" y="3734872"/>
            <a:ext cx="234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Ксенофонт</a:t>
            </a:r>
            <a:endParaRPr lang="ru-RU" sz="2400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2639183" y="5228824"/>
            <a:ext cx="1996225" cy="83712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иугольник 13"/>
          <p:cNvSpPr/>
          <p:nvPr/>
        </p:nvSpPr>
        <p:spPr>
          <a:xfrm>
            <a:off x="5241701" y="5228824"/>
            <a:ext cx="1996225" cy="83712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826928" y="5138672"/>
            <a:ext cx="2009084" cy="1017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54382" y="5228824"/>
            <a:ext cx="1599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2400" b="1" dirty="0" err="1" smtClean="0"/>
              <a:t>Paides</a:t>
            </a:r>
            <a:endParaRPr lang="ru-RU" altLang="ru-RU" sz="2400" b="1" dirty="0" smtClean="0"/>
          </a:p>
          <a:p>
            <a:pPr algn="ctr"/>
            <a:r>
              <a:rPr lang="ru-RU" altLang="ru-RU" sz="2400" b="1" dirty="0" smtClean="0"/>
              <a:t> - дети</a:t>
            </a:r>
          </a:p>
          <a:p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41701" y="5205656"/>
            <a:ext cx="1596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dirty="0" smtClean="0"/>
              <a:t> </a:t>
            </a:r>
            <a:r>
              <a:rPr lang="en-US" altLang="ru-RU" sz="2400" b="1" dirty="0" smtClean="0"/>
              <a:t>ago</a:t>
            </a:r>
            <a:r>
              <a:rPr lang="ru-RU" altLang="ru-RU" sz="2400" b="1" dirty="0" smtClean="0"/>
              <a:t> </a:t>
            </a:r>
          </a:p>
          <a:p>
            <a:pPr algn="ctr"/>
            <a:r>
              <a:rPr lang="ru-RU" altLang="ru-RU" sz="2400" b="1" dirty="0" smtClean="0"/>
              <a:t>– вести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826928" y="5283835"/>
            <a:ext cx="21517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dirty="0" smtClean="0">
                <a:solidFill>
                  <a:srgbClr val="C00000"/>
                </a:solidFill>
              </a:rPr>
              <a:t>Педагогика</a:t>
            </a:r>
          </a:p>
          <a:p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819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4705" y="0"/>
            <a:ext cx="5254580" cy="1481070"/>
          </a:xfrm>
        </p:spPr>
        <p:txBody>
          <a:bodyPr>
            <a:normAutofit fontScale="90000"/>
          </a:bodyPr>
          <a:lstStyle/>
          <a:p>
            <a:r>
              <a:rPr lang="ru-RU" altLang="ru-RU" sz="4800" u="sng" dirty="0"/>
              <a:t>Ян </a:t>
            </a:r>
            <a:r>
              <a:rPr lang="ru-RU" altLang="ru-RU" sz="4800" u="sng" dirty="0" err="1"/>
              <a:t>Амос</a:t>
            </a:r>
            <a:r>
              <a:rPr lang="ru-RU" altLang="ru-RU" sz="4800" u="sng" dirty="0"/>
              <a:t> Коменский</a:t>
            </a:r>
            <a:endParaRPr lang="ru-RU" sz="4800" u="sng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953" y="0"/>
            <a:ext cx="570104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3495" y="1164134"/>
            <a:ext cx="526745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 smtClean="0"/>
              <a:t>Возрастная периодизация и система воспитания: </a:t>
            </a:r>
          </a:p>
          <a:p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> - до 6 лет - детство - Воспитание в семье. "Руководство по воспитанию в семье". </a:t>
            </a:r>
            <a:br>
              <a:rPr lang="ru-RU" altLang="ru-RU" sz="2000" dirty="0" smtClean="0"/>
            </a:br>
            <a:endParaRPr lang="ru-RU" altLang="ru-RU" sz="2000" dirty="0" smtClean="0"/>
          </a:p>
          <a:p>
            <a:r>
              <a:rPr lang="ru-RU" altLang="ru-RU" sz="2000" dirty="0" smtClean="0"/>
              <a:t> - с 6 до 12 лет - школа родного языка. "Чувственный мир в картинках". Следует использовать наглядный метод.</a:t>
            </a:r>
            <a:br>
              <a:rPr lang="ru-RU" altLang="ru-RU" sz="2000" dirty="0" smtClean="0"/>
            </a:br>
            <a:endParaRPr lang="ru-RU" altLang="ru-RU" sz="2000" dirty="0" smtClean="0"/>
          </a:p>
          <a:p>
            <a:r>
              <a:rPr lang="ru-RU" altLang="ru-RU" sz="2000" dirty="0" smtClean="0"/>
              <a:t> - с 12 до 18 лет - юность – обучение в латинской школе, практическая подготовка ребенка . "Открытая дверь к языкам".</a:t>
            </a:r>
            <a:br>
              <a:rPr lang="ru-RU" altLang="ru-RU" sz="2000" dirty="0" smtClean="0"/>
            </a:br>
            <a:endParaRPr lang="ru-RU" altLang="ru-RU" sz="2000" dirty="0" smtClean="0"/>
          </a:p>
          <a:p>
            <a:r>
              <a:rPr lang="ru-RU" altLang="ru-RU" sz="2000" dirty="0" smtClean="0"/>
              <a:t> - с 18 до 24 лет - возмужалость - академии и университеты.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14980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0"/>
            <a:ext cx="10018711" cy="1889975"/>
          </a:xfrm>
        </p:spPr>
        <p:txBody>
          <a:bodyPr>
            <a:normAutofit/>
          </a:bodyPr>
          <a:lstStyle/>
          <a:p>
            <a:r>
              <a:rPr lang="ru-RU" sz="6000" u="sng" dirty="0" smtClean="0"/>
              <a:t>Педагогика</a:t>
            </a:r>
            <a:endParaRPr lang="ru-RU" sz="6000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3101" y="1983348"/>
            <a:ext cx="10018713" cy="3473002"/>
          </a:xfrm>
        </p:spPr>
        <p:txBody>
          <a:bodyPr>
            <a:noAutofit/>
          </a:bodyPr>
          <a:lstStyle/>
          <a:p>
            <a:pPr algn="l"/>
            <a:r>
              <a:rPr lang="ru-RU" altLang="ru-RU" sz="2800" dirty="0" smtClean="0"/>
              <a:t>- наука </a:t>
            </a:r>
            <a:r>
              <a:rPr lang="ru-RU" altLang="ru-RU" sz="2800" dirty="0"/>
              <a:t>о законах и закономерностях воспитания. (И.П. </a:t>
            </a:r>
            <a:r>
              <a:rPr lang="ru-RU" altLang="ru-RU" sz="2800" dirty="0" err="1"/>
              <a:t>Подласый</a:t>
            </a:r>
            <a:r>
              <a:rPr lang="ru-RU" altLang="ru-RU" sz="2800" dirty="0" smtClean="0"/>
              <a:t>)</a:t>
            </a:r>
          </a:p>
          <a:p>
            <a:pPr algn="l">
              <a:buFontTx/>
              <a:buChar char="-"/>
            </a:pPr>
            <a:endParaRPr lang="ru-RU" altLang="ru-RU" sz="2800" dirty="0"/>
          </a:p>
          <a:p>
            <a:pPr algn="l"/>
            <a:r>
              <a:rPr lang="ru-RU" altLang="ru-RU" sz="2800" dirty="0" smtClean="0"/>
              <a:t>- наука </a:t>
            </a:r>
            <a:r>
              <a:rPr lang="ru-RU" altLang="ru-RU" sz="2800" dirty="0"/>
              <a:t>о целенаправленном процессе передачи человеческого опыта и подготовки подрастающего поколения к жизни и деятельности. ( Н.В. </a:t>
            </a:r>
            <a:r>
              <a:rPr lang="ru-RU" altLang="ru-RU" sz="2800" dirty="0" err="1"/>
              <a:t>Бордовская</a:t>
            </a:r>
            <a:r>
              <a:rPr lang="ru-RU" altLang="ru-RU" sz="2800" dirty="0"/>
              <a:t>, А.А. </a:t>
            </a:r>
            <a:r>
              <a:rPr lang="ru-RU" altLang="ru-RU" sz="2800" dirty="0" err="1"/>
              <a:t>Реан</a:t>
            </a:r>
            <a:r>
              <a:rPr lang="ru-RU" altLang="ru-RU" sz="2800" dirty="0"/>
              <a:t>)</a:t>
            </a:r>
          </a:p>
          <a:p>
            <a:pPr algn="l"/>
            <a:endParaRPr lang="ru-RU" alt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21962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4338" y="398585"/>
            <a:ext cx="3985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/>
              <a:t>Объект педагогики - </a:t>
            </a:r>
            <a:endParaRPr lang="ru-RU" sz="3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47446" y="1547446"/>
            <a:ext cx="4149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/>
              <a:t>Предмет педагогики - </a:t>
            </a:r>
            <a:endParaRPr lang="ru-RU" sz="32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24341" y="454847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</a:t>
            </a:r>
            <a:r>
              <a:rPr lang="ru-RU" sz="2400" dirty="0" smtClean="0"/>
              <a:t>едагогический факт (явление)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24341" y="1639778"/>
            <a:ext cx="3188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</a:t>
            </a:r>
            <a:r>
              <a:rPr lang="ru-RU" sz="2400" dirty="0" smtClean="0"/>
              <a:t>едагогический процесс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602524" y="2696307"/>
            <a:ext cx="29776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/>
              <a:t>Категории педагогики: </a:t>
            </a:r>
            <a:endParaRPr lang="ru-RU" sz="3200" u="sng" dirty="0"/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4856698" y="4060234"/>
            <a:ext cx="2041054" cy="193024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6266439" y="4060234"/>
            <a:ext cx="2041054" cy="193024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5488010" y="3000351"/>
            <a:ext cx="2041054" cy="193024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697415" y="3716825"/>
            <a:ext cx="2442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Образование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969264" y="4942330"/>
            <a:ext cx="1815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Обучение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633982" y="5017251"/>
            <a:ext cx="1790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Воспитание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91505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2130" y="-39709"/>
            <a:ext cx="10099226" cy="1353354"/>
          </a:xfrm>
        </p:spPr>
        <p:txBody>
          <a:bodyPr>
            <a:normAutofit/>
          </a:bodyPr>
          <a:lstStyle/>
          <a:p>
            <a:r>
              <a:rPr lang="ru-RU" sz="5400" u="sng" dirty="0" smtClean="0"/>
              <a:t>Обучени</a:t>
            </a:r>
            <a:r>
              <a:rPr lang="ru-RU" sz="5400" u="sng" dirty="0"/>
              <a:t>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8858" y="2176529"/>
            <a:ext cx="50839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dirty="0" smtClean="0"/>
              <a:t>Обучение </a:t>
            </a:r>
            <a:r>
              <a:rPr lang="ru-RU" altLang="ru-RU" sz="2800" dirty="0" smtClean="0"/>
              <a:t>– это специально организованный, целенаправленный и управляемый процесс взаимодействия учителей и учеников. </a:t>
            </a:r>
            <a:endParaRPr lang="ru-RU" alt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768150" y="1081825"/>
            <a:ext cx="38636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dirty="0" smtClean="0"/>
              <a:t>Преподавание</a:t>
            </a:r>
            <a:r>
              <a:rPr lang="ru-RU" altLang="ru-RU" sz="2000" dirty="0" smtClean="0"/>
              <a:t>– организация учебного труда обучаемых, формирование у учащихся мотивации и опыта познавательной деятельности, планомерная и систематическая передача содержания образования. </a:t>
            </a:r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768150" y="3995678"/>
            <a:ext cx="36082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dirty="0" smtClean="0"/>
              <a:t>Учение </a:t>
            </a:r>
            <a:r>
              <a:rPr lang="ru-RU" altLang="ru-RU" sz="2000" dirty="0" smtClean="0"/>
              <a:t>- усвоение знаний, умений, навыков, формирование мировоззрения, развитие умственных сил и потенциальных возможностей обучаемых, закрепление навыков самообразования.</a:t>
            </a:r>
          </a:p>
          <a:p>
            <a:endParaRPr lang="ru-RU" sz="2000" dirty="0"/>
          </a:p>
        </p:txBody>
      </p:sp>
      <p:sp>
        <p:nvSpPr>
          <p:cNvPr id="10" name="Стрелка вправо 9"/>
          <p:cNvSpPr/>
          <p:nvPr/>
        </p:nvSpPr>
        <p:spPr>
          <a:xfrm rot="20423240">
            <a:off x="6099099" y="2079553"/>
            <a:ext cx="1463747" cy="682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573479">
            <a:off x="6108498" y="4206166"/>
            <a:ext cx="1767031" cy="682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2856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8553" y="0"/>
            <a:ext cx="10018713" cy="772731"/>
          </a:xfrm>
        </p:spPr>
        <p:txBody>
          <a:bodyPr>
            <a:normAutofit fontScale="90000"/>
          </a:bodyPr>
          <a:lstStyle/>
          <a:p>
            <a:r>
              <a:rPr lang="ru-RU" sz="5400" u="sng" dirty="0" smtClean="0"/>
              <a:t>Образование</a:t>
            </a:r>
            <a:endParaRPr lang="ru-RU" sz="5400" u="sng" dirty="0"/>
          </a:p>
        </p:txBody>
      </p:sp>
      <p:sp>
        <p:nvSpPr>
          <p:cNvPr id="3" name="Пятиугольник 2"/>
          <p:cNvSpPr/>
          <p:nvPr/>
        </p:nvSpPr>
        <p:spPr>
          <a:xfrm rot="5400000">
            <a:off x="1683910" y="1528594"/>
            <a:ext cx="1854559" cy="12363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83344" y="1577353"/>
            <a:ext cx="1255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Как процесс</a:t>
            </a:r>
            <a:endParaRPr lang="ru-RU" sz="2400" dirty="0"/>
          </a:p>
        </p:txBody>
      </p:sp>
      <p:sp>
        <p:nvSpPr>
          <p:cNvPr id="7" name="Пятиугольник 6"/>
          <p:cNvSpPr/>
          <p:nvPr/>
        </p:nvSpPr>
        <p:spPr>
          <a:xfrm rot="5400000">
            <a:off x="8917543" y="1528594"/>
            <a:ext cx="1854559" cy="12363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 rot="5400000">
            <a:off x="5473014" y="1528595"/>
            <a:ext cx="1854559" cy="12363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72450" y="1577351"/>
            <a:ext cx="1390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Как система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039892" y="1609237"/>
            <a:ext cx="1609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Как результат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95378" y="3257741"/>
            <a:ext cx="20316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 smtClean="0"/>
              <a:t>Освоение в учреждениях образования и в результате самообразования системы знаний, умений, навыков.</a:t>
            </a:r>
            <a:endParaRPr lang="ru-RU" alt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553509" y="3112697"/>
            <a:ext cx="21995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dirty="0" smtClean="0"/>
              <a:t>Совокупность преемственных образовательных программ и государственных образовательных стандартов, сеть реализующих их образовательных учреждений, органов управления образованием. 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929351" y="3257741"/>
            <a:ext cx="2790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dirty="0" smtClean="0"/>
              <a:t> Достигнутый уровень в освоении знаний, умений, навыков, опыта деятельности и отношений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610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7190" y="0"/>
            <a:ext cx="10018713" cy="924059"/>
          </a:xfrm>
        </p:spPr>
        <p:txBody>
          <a:bodyPr>
            <a:normAutofit/>
          </a:bodyPr>
          <a:lstStyle/>
          <a:p>
            <a:r>
              <a:rPr lang="ru-RU" sz="5400" u="sng" dirty="0" smtClean="0"/>
              <a:t>Воспитание</a:t>
            </a:r>
            <a:endParaRPr lang="ru-RU" sz="5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75727" y="1161834"/>
            <a:ext cx="43273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b="1" dirty="0" smtClean="0"/>
              <a:t>Воспитание – </a:t>
            </a:r>
            <a:r>
              <a:rPr lang="ru-RU" altLang="ru-RU" sz="2800" dirty="0" smtClean="0"/>
              <a:t>это целенаправленный и организованный процесс формирования личности. </a:t>
            </a:r>
          </a:p>
          <a:p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7791718" y="721217"/>
            <a:ext cx="4400282" cy="418563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280337" y="3142445"/>
            <a:ext cx="3696237" cy="35288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830355" y="1427991"/>
            <a:ext cx="45204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/>
              <a:t>В широком педагогическом</a:t>
            </a:r>
          </a:p>
          <a:p>
            <a:pPr algn="ctr"/>
            <a:r>
              <a:rPr lang="ru-RU" altLang="ru-RU" b="1" dirty="0" smtClean="0"/>
              <a:t> значении</a:t>
            </a:r>
            <a:r>
              <a:rPr lang="ru-RU" altLang="ru-RU" dirty="0" smtClean="0"/>
              <a:t> – процесс</a:t>
            </a:r>
          </a:p>
          <a:p>
            <a:pPr algn="ctr"/>
            <a:r>
              <a:rPr lang="ru-RU" altLang="ru-RU" dirty="0" smtClean="0"/>
              <a:t> целенаправленного </a:t>
            </a:r>
          </a:p>
          <a:p>
            <a:pPr algn="ctr"/>
            <a:r>
              <a:rPr lang="ru-RU" altLang="ru-RU" dirty="0" smtClean="0"/>
              <a:t>формирования личности </a:t>
            </a:r>
          </a:p>
          <a:p>
            <a:pPr algn="ctr"/>
            <a:r>
              <a:rPr lang="ru-RU" altLang="ru-RU" dirty="0" smtClean="0"/>
              <a:t>в условиях специально организованной</a:t>
            </a:r>
          </a:p>
          <a:p>
            <a:pPr algn="ctr"/>
            <a:r>
              <a:rPr lang="ru-RU" altLang="ru-RU" dirty="0" smtClean="0"/>
              <a:t> воспитательной системы, </a:t>
            </a:r>
          </a:p>
          <a:p>
            <a:pPr algn="ctr"/>
            <a:r>
              <a:rPr lang="ru-RU" altLang="ru-RU" dirty="0" smtClean="0"/>
              <a:t>обеспечивающей взаимодействие </a:t>
            </a:r>
          </a:p>
          <a:p>
            <a:pPr algn="ctr"/>
            <a:r>
              <a:rPr lang="ru-RU" altLang="ru-RU" dirty="0" smtClean="0"/>
              <a:t>воспитателей и воспитуемых.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99277" y="3901329"/>
            <a:ext cx="32583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/>
              <a:t>В узком значении</a:t>
            </a:r>
            <a:r>
              <a:rPr lang="ru-RU" altLang="ru-RU" dirty="0" smtClean="0"/>
              <a:t> –</a:t>
            </a:r>
          </a:p>
          <a:p>
            <a:pPr algn="ctr"/>
            <a:r>
              <a:rPr lang="ru-RU" altLang="ru-RU" dirty="0" smtClean="0"/>
              <a:t> специальная воспитательная </a:t>
            </a:r>
          </a:p>
          <a:p>
            <a:pPr algn="ctr"/>
            <a:r>
              <a:rPr lang="ru-RU" altLang="ru-RU" dirty="0" smtClean="0"/>
              <a:t>деятельность,</a:t>
            </a:r>
          </a:p>
          <a:p>
            <a:pPr algn="ctr"/>
            <a:r>
              <a:rPr lang="ru-RU" altLang="ru-RU" dirty="0" smtClean="0"/>
              <a:t> имеющая целью формирование</a:t>
            </a:r>
          </a:p>
          <a:p>
            <a:pPr algn="ctr"/>
            <a:r>
              <a:rPr lang="ru-RU" altLang="ru-RU" dirty="0" smtClean="0"/>
              <a:t> определенных качеств,</a:t>
            </a:r>
          </a:p>
          <a:p>
            <a:pPr algn="ctr"/>
            <a:r>
              <a:rPr lang="ru-RU" altLang="ru-RU" dirty="0" smtClean="0"/>
              <a:t> свойств и отношений человека </a:t>
            </a:r>
          </a:p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757632" y="4711518"/>
            <a:ext cx="3099515" cy="19704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76572" y="5040041"/>
            <a:ext cx="25757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dirty="0" smtClean="0"/>
              <a:t>Цель воспитания  </a:t>
            </a:r>
            <a:r>
              <a:rPr lang="ru-RU" altLang="ru-RU" sz="2000" dirty="0" smtClean="0"/>
              <a:t>-</a:t>
            </a:r>
          </a:p>
          <a:p>
            <a:pPr algn="ctr"/>
            <a:r>
              <a:rPr lang="ru-RU" altLang="ru-RU" sz="2000" dirty="0" smtClean="0"/>
              <a:t>помощь личности в </a:t>
            </a:r>
          </a:p>
          <a:p>
            <a:pPr algn="ctr"/>
            <a:r>
              <a:rPr lang="ru-RU" altLang="ru-RU" sz="2000" dirty="0" smtClean="0"/>
              <a:t>разностороннем</a:t>
            </a:r>
          </a:p>
          <a:p>
            <a:pPr algn="ctr"/>
            <a:r>
              <a:rPr lang="ru-RU" altLang="ru-RU" sz="2000" dirty="0" smtClean="0"/>
              <a:t> развитии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99870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0068" y="0"/>
            <a:ext cx="10018713" cy="1752599"/>
          </a:xfrm>
        </p:spPr>
        <p:txBody>
          <a:bodyPr>
            <a:normAutofit/>
          </a:bodyPr>
          <a:lstStyle/>
          <a:p>
            <a:r>
              <a:rPr lang="ru-RU" sz="5400" u="sng" dirty="0" smtClean="0"/>
              <a:t>Связь педагогики с другими науками</a:t>
            </a:r>
            <a:endParaRPr lang="ru-RU" sz="5400" u="sng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840255" y="1296068"/>
            <a:ext cx="2614411" cy="135228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813640" y="4659736"/>
            <a:ext cx="2614411" cy="135228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293843" y="3431951"/>
            <a:ext cx="2614411" cy="135228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129865" y="2254338"/>
            <a:ext cx="2614411" cy="135228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9094674" y="1243480"/>
            <a:ext cx="2614411" cy="135228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107600" y="5460642"/>
            <a:ext cx="2614411" cy="135228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9395161" y="3075635"/>
            <a:ext cx="2614411" cy="135228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9094673" y="5355464"/>
            <a:ext cx="2614411" cy="135228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14850" y="1712515"/>
            <a:ext cx="2125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Философия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17032" y="2699646"/>
            <a:ext cx="193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Психология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55055" y="5905950"/>
            <a:ext cx="1989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Медицина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59951" y="3790947"/>
            <a:ext cx="188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Физиология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9748234" y="3520943"/>
            <a:ext cx="1908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Экономика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194738" y="5087155"/>
            <a:ext cx="186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Социология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9161420" y="1726466"/>
            <a:ext cx="2663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Этика и эстетика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9591423" y="5790996"/>
            <a:ext cx="1803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Биология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533948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84</TotalTime>
  <Words>355</Words>
  <Application>Microsoft Office PowerPoint</Application>
  <PresentationFormat>Произвольный</PresentationFormat>
  <Paragraphs>94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Параллакс</vt:lpstr>
      <vt:lpstr>Презентация  по дисциплине «педагогические теории и системы»  Тема: «Педагогика как наука»</vt:lpstr>
      <vt:lpstr>Древняя Греция</vt:lpstr>
      <vt:lpstr>Ян Амос Коменский</vt:lpstr>
      <vt:lpstr>Педагогика</vt:lpstr>
      <vt:lpstr>Слайд 5</vt:lpstr>
      <vt:lpstr>Обучение</vt:lpstr>
      <vt:lpstr>Образование</vt:lpstr>
      <vt:lpstr>Воспитание</vt:lpstr>
      <vt:lpstr>Связь педагогики с другими науками</vt:lpstr>
      <vt:lpstr>Отрасли современной педагогической науки: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по дисциплине «педагогические теории и системы» на тему: «Педагогика как наука»</dc:title>
  <dc:creator>денис</dc:creator>
  <cp:lastModifiedBy>Кафедра</cp:lastModifiedBy>
  <cp:revision>19</cp:revision>
  <dcterms:created xsi:type="dcterms:W3CDTF">2017-12-27T08:09:01Z</dcterms:created>
  <dcterms:modified xsi:type="dcterms:W3CDTF">2019-02-18T07:09:52Z</dcterms:modified>
</cp:coreProperties>
</file>