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96" r:id="rId1"/>
  </p:sldMasterIdLst>
  <p:notesMasterIdLst>
    <p:notesMasterId r:id="rId19"/>
  </p:notesMasterIdLst>
  <p:sldIdLst>
    <p:sldId id="260" r:id="rId2"/>
    <p:sldId id="269" r:id="rId3"/>
    <p:sldId id="261" r:id="rId4"/>
    <p:sldId id="257" r:id="rId5"/>
    <p:sldId id="262" r:id="rId6"/>
    <p:sldId id="263" r:id="rId7"/>
    <p:sldId id="264" r:id="rId8"/>
    <p:sldId id="265" r:id="rId9"/>
    <p:sldId id="266" r:id="rId10"/>
    <p:sldId id="267" r:id="rId11"/>
    <p:sldId id="271" r:id="rId12"/>
    <p:sldId id="273" r:id="rId13"/>
    <p:sldId id="274" r:id="rId14"/>
    <p:sldId id="275" r:id="rId15"/>
    <p:sldId id="276" r:id="rId16"/>
    <p:sldId id="268" r:id="rId17"/>
    <p:sldId id="277" r:id="rId18"/>
  </p:sldIdLst>
  <p:sldSz cx="14630400" cy="8229600"/>
  <p:notesSz cx="8229600" cy="14630400"/>
  <p:embeddedFontLst>
    <p:embeddedFont>
      <p:font typeface="Century Gothic" panose="020B0502020202020204" pitchFamily="34" charset="0"/>
      <p:regular r:id="rId20"/>
      <p:bold r:id="rId21"/>
      <p:italic r:id="rId22"/>
      <p:boldItalic r:id="rId23"/>
    </p:embeddedFont>
    <p:embeddedFont>
      <p:font typeface="Wingdings 3" panose="05040102010807070707" pitchFamily="18" charset="2"/>
      <p:regular r:id="rId24"/>
    </p:embeddedFont>
    <p:embeddedFont>
      <p:font typeface="Fraunces Extra Bold" panose="020B0604020202020204" charset="0"/>
      <p:regular r:id="rId25"/>
    </p:embeddedFont>
    <p:embeddedFont>
      <p:font typeface="Segoe UI" panose="020B0502040204020203" pitchFamily="34" charset="0"/>
      <p:regular r:id="rId26"/>
      <p:bold r:id="rId27"/>
      <p:italic r:id="rId28"/>
      <p:boldItalic r:id="rId29"/>
    </p:embeddedFont>
    <p:embeddedFont>
      <p:font typeface="Calibri" panose="020F0502020204030204" pitchFamily="34" charset="0"/>
      <p:regular r:id="rId30"/>
      <p:bold r:id="rId31"/>
      <p:italic r:id="rId32"/>
      <p:boldItalic r:id="rId33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63" autoAdjust="0"/>
    <p:restoredTop sz="94610"/>
  </p:normalViewPr>
  <p:slideViewPr>
    <p:cSldViewPr snapToGrid="0" snapToObjects="1">
      <p:cViewPr varScale="1">
        <p:scale>
          <a:sx n="53" d="100"/>
          <a:sy n="53" d="100"/>
        </p:scale>
        <p:origin x="10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openxmlformats.org/officeDocument/2006/relationships/font" Target="fonts/font1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font" Target="fonts/font13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font" Target="fonts/font11.fntdata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7358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07056" y="3017521"/>
            <a:ext cx="10698479" cy="2715337"/>
          </a:xfrm>
        </p:spPr>
        <p:txBody>
          <a:bodyPr anchor="b">
            <a:normAutofit/>
          </a:bodyPr>
          <a:lstStyle>
            <a:lvl1pPr>
              <a:defRPr sz="648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07056" y="5732855"/>
            <a:ext cx="10698479" cy="1351540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5188573"/>
            <a:ext cx="2093582" cy="934307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8175" y="5435449"/>
            <a:ext cx="935720" cy="43815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99223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7055" y="731520"/>
            <a:ext cx="10698479" cy="3740448"/>
          </a:xfrm>
        </p:spPr>
        <p:txBody>
          <a:bodyPr anchor="ctr">
            <a:normAutofit/>
          </a:bodyPr>
          <a:lstStyle>
            <a:lvl1pPr algn="l">
              <a:defRPr sz="576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07055" y="5224855"/>
            <a:ext cx="10698479" cy="1867037"/>
          </a:xfrm>
        </p:spPr>
        <p:txBody>
          <a:bodyPr anchor="ctr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5026" y="381381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8175" y="3892967"/>
            <a:ext cx="935720" cy="43815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6783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9939" y="731520"/>
            <a:ext cx="10072711" cy="3474720"/>
          </a:xfrm>
        </p:spPr>
        <p:txBody>
          <a:bodyPr anchor="ctr">
            <a:normAutofit/>
          </a:bodyPr>
          <a:lstStyle>
            <a:lvl1pPr algn="l">
              <a:defRPr sz="576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930014" y="4206240"/>
            <a:ext cx="9043865" cy="4572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92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07055" y="5224855"/>
            <a:ext cx="10698479" cy="1867037"/>
          </a:xfrm>
        </p:spPr>
        <p:txBody>
          <a:bodyPr anchor="ctr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5026" y="381381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8175" y="3892967"/>
            <a:ext cx="935720" cy="43815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61182" y="777606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337822" y="3486367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174086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7056" y="2926081"/>
            <a:ext cx="10698480" cy="3269814"/>
          </a:xfrm>
        </p:spPr>
        <p:txBody>
          <a:bodyPr anchor="b">
            <a:normAutofit/>
          </a:bodyPr>
          <a:lstStyle>
            <a:lvl1pPr algn="l">
              <a:defRPr sz="576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07056" y="6217920"/>
            <a:ext cx="10698480" cy="87554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5026" y="589407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8175" y="5979705"/>
            <a:ext cx="935720" cy="43815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91987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419939" y="731520"/>
            <a:ext cx="10072711" cy="3474720"/>
          </a:xfrm>
        </p:spPr>
        <p:txBody>
          <a:bodyPr anchor="ctr">
            <a:normAutofit/>
          </a:bodyPr>
          <a:lstStyle>
            <a:lvl1pPr algn="l">
              <a:defRPr sz="576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107054" y="5212080"/>
            <a:ext cx="10698480" cy="100584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80">
                <a:solidFill>
                  <a:schemeClr val="accent1"/>
                </a:solidFill>
              </a:defRPr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07056" y="6217920"/>
            <a:ext cx="10698480" cy="87554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5026" y="589407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8175" y="5979705"/>
            <a:ext cx="935720" cy="43815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961182" y="777606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337822" y="3486367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968631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7055" y="752888"/>
            <a:ext cx="10698479" cy="3456024"/>
          </a:xfrm>
        </p:spPr>
        <p:txBody>
          <a:bodyPr anchor="ctr">
            <a:normAutofit/>
          </a:bodyPr>
          <a:lstStyle>
            <a:lvl1pPr algn="l">
              <a:defRPr sz="576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107054" y="5212080"/>
            <a:ext cx="10698480" cy="100584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80">
                <a:solidFill>
                  <a:schemeClr val="accent1"/>
                </a:solidFill>
              </a:defRPr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07056" y="6217920"/>
            <a:ext cx="10698480" cy="87554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5026" y="589407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8175" y="5979705"/>
            <a:ext cx="935720" cy="43815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79012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5026" y="85725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0042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53775" y="752887"/>
            <a:ext cx="2649121" cy="6340580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07054" y="752887"/>
            <a:ext cx="7772400" cy="63405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5026" y="85725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79538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1183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372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1511" y="748932"/>
            <a:ext cx="10694024" cy="153706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7054" y="2560320"/>
            <a:ext cx="10698480" cy="45331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5026" y="85725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92039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7055" y="2470500"/>
            <a:ext cx="10698479" cy="1762560"/>
          </a:xfrm>
        </p:spPr>
        <p:txBody>
          <a:bodyPr anchor="b"/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07055" y="4236155"/>
            <a:ext cx="10698479" cy="1032480"/>
          </a:xfrm>
        </p:spPr>
        <p:txBody>
          <a:bodyPr anchor="t"/>
          <a:lstStyle>
            <a:lvl1pPr marL="0" indent="0" algn="l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5026" y="381381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8175" y="3892967"/>
            <a:ext cx="935720" cy="43815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88988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07054" y="2560320"/>
            <a:ext cx="5176637" cy="453314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28896" y="2551467"/>
            <a:ext cx="5176637" cy="453314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5026" y="85725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8175" y="945339"/>
            <a:ext cx="935720" cy="438150"/>
          </a:xfrm>
        </p:spPr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01160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248" y="2367244"/>
            <a:ext cx="4791278" cy="691514"/>
          </a:xfrm>
        </p:spPr>
        <p:txBody>
          <a:bodyPr anchor="b">
            <a:noAutofit/>
          </a:bodyPr>
          <a:lstStyle>
            <a:lvl1pPr marL="0" indent="0">
              <a:buNone/>
              <a:defRPr sz="2880" b="0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07055" y="3058759"/>
            <a:ext cx="5211472" cy="402487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007956" y="2363370"/>
            <a:ext cx="4798801" cy="691514"/>
          </a:xfrm>
        </p:spPr>
        <p:txBody>
          <a:bodyPr anchor="b">
            <a:noAutofit/>
          </a:bodyPr>
          <a:lstStyle>
            <a:lvl1pPr marL="0" indent="0">
              <a:buNone/>
              <a:defRPr sz="2880" b="0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00348" y="3054886"/>
            <a:ext cx="5206409" cy="402487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5026" y="85725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8175" y="945339"/>
            <a:ext cx="935720" cy="43815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33286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5026" y="85725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927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5026" y="85725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18047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7055" y="535306"/>
            <a:ext cx="4206239" cy="1171574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7614" y="535306"/>
            <a:ext cx="6217920" cy="6497956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07055" y="1918336"/>
            <a:ext cx="4206239" cy="5114923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5026" y="85725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87653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7056" y="5760720"/>
            <a:ext cx="10698480" cy="680086"/>
          </a:xfrm>
        </p:spPr>
        <p:txBody>
          <a:bodyPr anchor="b">
            <a:normAutofit/>
          </a:bodyPr>
          <a:lstStyle>
            <a:lvl1pPr algn="l">
              <a:defRPr sz="288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7054" y="761958"/>
            <a:ext cx="10698480" cy="4625964"/>
          </a:xfrm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07056" y="6440806"/>
            <a:ext cx="10698480" cy="592454"/>
          </a:xfrm>
        </p:spPr>
        <p:txBody>
          <a:bodyPr>
            <a:normAutofit/>
          </a:bodyPr>
          <a:lstStyle>
            <a:lvl1pPr marL="0" indent="0">
              <a:buNone/>
              <a:defRPr sz="144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5026" y="5894071"/>
            <a:ext cx="1906232" cy="608756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8175" y="5979705"/>
            <a:ext cx="935720" cy="43815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79354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74320"/>
            <a:ext cx="3421819" cy="7966354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32665" y="-943"/>
            <a:ext cx="2828009" cy="8224847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219456" cy="82296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11510" y="748932"/>
            <a:ext cx="10694024" cy="15370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07054" y="2560320"/>
            <a:ext cx="10698480" cy="4663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433935" y="7356525"/>
            <a:ext cx="1375540" cy="4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07055" y="7362970"/>
            <a:ext cx="9143999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38175" y="945339"/>
            <a:ext cx="93572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58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</p:sldLayoutIdLst>
  <p:hf sldNum="0" hdr="0" ftr="0" dt="0"/>
  <p:txStyles>
    <p:titleStyle>
      <a:lvl1pPr algn="l" defTabSz="548640" rtl="0" eaLnBrk="1" latinLnBrk="0" hangingPunct="1">
        <a:spcBef>
          <a:spcPct val="0"/>
        </a:spcBef>
        <a:buNone/>
        <a:defRPr sz="432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11480" indent="-41148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1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9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7160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92024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46888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0991" y="1782304"/>
            <a:ext cx="12900617" cy="782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5250"/>
              </a:lnSpc>
            </a:pPr>
            <a:r>
              <a:rPr lang="en-US" sz="6000" b="1" dirty="0" err="1" smtClean="0"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Био</a:t>
            </a:r>
            <a:r>
              <a:rPr lang="ru-RU" sz="6000" b="1" dirty="0" smtClean="0"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логические </a:t>
            </a:r>
            <a:r>
              <a:rPr lang="en-US" sz="6000" b="1" dirty="0" err="1" smtClean="0"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ритмы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798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6226" y="139148"/>
            <a:ext cx="12805306" cy="653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Ритмичное отложение минеральных солей в дентин зуба тоже видно в микроскоп (Фото №5). Оно называется линиями Оуэна-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Сальтера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Эбнера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Эти линии темнее, чем остальной дентин, потому что построение ткани зуба происходит с еженедельным замедлением отложения кальция и других минералов, остается больше белковой сеточки, на которую отложилось меньше кристалликов, и белок окрашивается серебром в более темный цвет при исследовании. То есть в конце недели замедляется отложение минеральных компонентов в растущий дентин, так же, как и в эмаль зуба.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Итак, уровень работоспособности колеблется не только в течение суток, но и в течение недели. К концу недельного цикла происходит замедление деятельности биологических структур (например, снижается минерализация зуба). Наш организм жаждет покоя и отдыхает независимо от планов хозяина. У большинства людей к концу недели работоспособность падает.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247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5252" y="453242"/>
            <a:ext cx="13525963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Околомесячной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биоритм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был обнаружен при анализе устойчивости эмали у женщин фертильного возраста. В данном случае у обследованных были также выявлены индивидуальные ритмы. Они не совпадали во времени, но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соблюдали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чёткую периодичность с частотой колебаний около 28 дней. При сопоставлении этих показателей с индивидуальным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менструальным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ритмом было установлено их близкое совпадение. У женщин с 28-32-дневным менструальным циклом минимальная кислотоустойчивость зарегистрирована на 12-16-й день цикла. Вне зависимости от длительности цикла этот минимум приходился приблизительно на дни овуляции.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Зависимость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кислотоустойчивости эмали от активности женских половых гормонов была установлена при наблюдении за динамикой кислотоустойчивости эмали при приёме гормональных препаратов. Приём контрацептивов удерживал кривую колебаний параметра кис­лотоустойчивости на минимальных цифрах. Эти наблюдения носили оценочный характер. Здесь речь не идёт об ответственности како­го-либо конкретного гормона или препарата за изменение состояния эмали, хотя наличие такой зависимости не вызывает никакого сомне­ния. Факт, кстати, может быть подтверждён ещё одним наблюдением, касающимся связи наступления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менархе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(первая менструация)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кислотоустойчивостью и соответственно с кариесом зубов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Девочки с выраженной аксе­лерацией полового развития отличаются низкой устойчивостью эмали и высокой поражённостью кариесом. Значительно лучшее состояние зубов, при прочих равных условиях, наблюдается у де­вочек с задержанным сроком наступления первой менструации.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5818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3817" y="945397"/>
            <a:ext cx="12600122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Сезонные биоритмы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 или колебания состояния эмали с практической точки зрения наиболее важны. Этот факт был выявлен многолетними на­блюдениями за группами младших (7-8 лет) и старших (14-15 лет) школьников. Осмотр полости рта проводился ежемесячно в одни и те же числа по стандартной методике. Соблюдалось правило на­блюдений на одной и той же утренней фазе циркадного ритма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кис­лотоустойчивости.</a:t>
            </a:r>
          </a:p>
          <a:p>
            <a:pPr indent="450215" algn="just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endParaRPr lang="ru-RU" sz="1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Segoe UI" panose="020B0502040204020203" pitchFamily="34" charset="0"/>
            </a:endParaRPr>
          </a:p>
          <a:p>
            <a:pPr indent="450215" algn="just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endParaRPr lang="ru-RU" sz="1100" dirty="0" smtClean="0">
              <a:solidFill>
                <a:srgbClr val="000000"/>
              </a:solidFill>
              <a:latin typeface="Times New Roman" panose="02020603050405020304" pitchFamily="18" charset="0"/>
              <a:ea typeface="Segoe UI" panose="020B0502040204020203" pitchFamily="34" charset="0"/>
            </a:endParaRPr>
          </a:p>
          <a:p>
            <a:pPr indent="450215" algn="just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endParaRPr lang="ru-RU" sz="1100" dirty="0">
              <a:effectLst/>
              <a:latin typeface="Segoe UI" panose="020B0502040204020203" pitchFamily="34" charset="0"/>
              <a:ea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330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2921" y="278969"/>
            <a:ext cx="84300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Годовой биоритм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Несмотря на то, что динамика колебаний кислотоустойчивости носила индивидуальный характер, сезонная обусловленность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изучаемого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параметра проявлялась предельно чётко. В разных возрастных группах выявлена общая закономерность: снижение уровня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кислотоустойчивости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эмали постоянно регистрировалось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феврале-марте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(см. рис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Оптимальные показатели отмечались в конце мая, июне. В другие месяцы показатели ТЭР оказывались близкими к среднегодовому уровню.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касается индивидуальных особенностей годовых колебаний кислотоустойчивости у детей, то они сводились к следующему: 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одних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наблюдаемых сезонная периодичность камуфлировалась колебаниями иного генеза, у других был выявлен дополнительный ска­чок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кариесчувствительности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приходящийся на ноябрь-декабрь, при этом у отдельных детей этот дополнительный пик повторяется из года в год, у остальных - спорадически.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подавляющего большинства школьников с возрастом и наступлением пубертатного периода ритмические колебания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кислотоустойчивости приобретают более чётко выраженный характер.</a:t>
            </a:r>
          </a:p>
        </p:txBody>
      </p:sp>
      <p:pic>
        <p:nvPicPr>
          <p:cNvPr id="3" name="Рисунок 2" descr="F:\физиология зуба\media\image20.jpe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3021" y="515017"/>
            <a:ext cx="5161915" cy="3548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93033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6875" y="517662"/>
            <a:ext cx="13003077" cy="4562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Bef>
                <a:spcPts val="30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Данные факты, естественно, не объясняют механизмов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биоритмологических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 колебаний рассматриваемого параметра. Однако они имеют серьёзное практическое значение.</a:t>
            </a:r>
            <a:endParaRPr lang="ru-RU" sz="2400" dirty="0">
              <a:latin typeface="Segoe UI" panose="020B0502040204020203" pitchFamily="34" charset="0"/>
              <a:ea typeface="Segoe UI" panose="020B0502040204020203" pitchFamily="34" charset="0"/>
            </a:endParaRPr>
          </a:p>
          <a:p>
            <a:pPr indent="450215" algn="just">
              <a:spcBef>
                <a:spcPts val="30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Благодаря приведённым данным становится понятно, что важ­нейший для оценки жизнедеятельности зуба параметр, отражающий активность зубного насоса, жёстко связан с биоритмами. Практически наиболее существенный из них - сезонный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циркануальный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 (годовой) ритм.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Возникновение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критических ситуаций в первую очередь зави­сит от внутренних механизмов, периодически приводящих уровень устойчивости к опасно низкому уровню. Совпадение годовых спа­дов кислотоустойчивости 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околомесячными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, которые вызываются привходящими обстоятельствами, даёт в результате глубокий и дли­тельный срыв резистентности, достаточный для возникновения кис­лотно-микробной инвазии. </a:t>
            </a:r>
            <a:r>
              <a:rPr lang="ru-RU" sz="2400" b="1" dirty="0">
                <a:latin typeface="Times New Roman" panose="02020603050405020304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Полученные данные сами отвечают на вопрос, с чего и когда начинается </a:t>
            </a:r>
            <a:r>
              <a:rPr lang="ru-RU" sz="2400" b="1" dirty="0" err="1">
                <a:latin typeface="Times New Roman" panose="02020603050405020304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предкариес</a:t>
            </a:r>
            <a:r>
              <a:rPr lang="ru-RU" sz="2400" b="1" dirty="0">
                <a:latin typeface="Times New Roman" panose="02020603050405020304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, а затем и само заболевание, - это происходит при критическом спаде физиоло­гической кислотоустойчивости эмали.</a:t>
            </a:r>
            <a:endParaRPr lang="ru-RU" sz="2400" dirty="0">
              <a:effectLst/>
              <a:latin typeface="Segoe UI" panose="020B0502040204020203" pitchFamily="34" charset="0"/>
              <a:ea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48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1376" y="517662"/>
            <a:ext cx="12894590" cy="4932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Bef>
                <a:spcPts val="30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Действительно, связь кислотоустойчивости эмали, определя­емой активностью пульпы, с кариесом зубов ни у кого не вызывает сомнений. Наличие сезонной периодичности поражённости зубов - тоже достаточно неоспоримый факт. Приведённый выше материал замыкает логическую цепь: периодам резкого подъёма поражения зубов кариесом предшествует период сезонного спада устойчивости. Интервал между соответствующими периодами составляет два-четы­ре месяца и соответствует современным представлениям о средней скорости развития кариозных полостей у детей.</a:t>
            </a:r>
            <a:endParaRPr lang="ru-RU" sz="2400" dirty="0">
              <a:latin typeface="Segoe UI" panose="020B0502040204020203" pitchFamily="34" charset="0"/>
              <a:ea typeface="Segoe UI" panose="020B0502040204020203" pitchFamily="34" charset="0"/>
            </a:endParaRPr>
          </a:p>
          <a:p>
            <a:pPr indent="450215" algn="just">
              <a:spcBef>
                <a:spcPts val="30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Как видим, устойчивость эмали представляет собой физиологи­ческий параметр, который зависит от функции зубного насоса - он изменяется в соответствии с закономерными периодичными сдви­гами, происходящими в организме. С точки зрения практики, важен тот факт, что наиболее серьёзное и длительное снижение этого пока­зателя протекает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циркануальном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 ритме; к окончанию зимнего пе­риода показатель резко ухудшается. Этот факт открывает реальную перспективу стратегии прицельной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хронопрофилактики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 кариеса.</a:t>
            </a:r>
            <a:endParaRPr lang="ru-RU" sz="2400" dirty="0">
              <a:effectLst/>
              <a:latin typeface="Segoe UI" panose="020B0502040204020203" pitchFamily="34" charset="0"/>
              <a:ea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706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0206" y="689081"/>
            <a:ext cx="2557431" cy="755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5009" y="1444481"/>
            <a:ext cx="1298050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оптимального здоровья и эффективной работы наш организм нуждается в регулярном суточном и еженедельном ритме работы и отдыха. От чрезмерной работы и недостатка отдыха он истощается, и нарушаются природные циклы. Такие нарушения ведут к различным заболеваниям, ускоряется процесс старения.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оптимального самочувствия нам необходимо иметь постоянство в жизни – регулярно спать, работать, принимать пищу, делать физические упражнения. Божьи законы здоровья и десять заповедей – это и есть наилучшие истинные биоритмы, и их соблюдение принесет нам только пользу.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645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92728" y="925132"/>
            <a:ext cx="641596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824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6103" y="835609"/>
            <a:ext cx="13755757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Биологические ритмы – это регулярные изменения интенсивности и характера биологических процессов. Наука о биоритмах (биоритмология) входит в дисциплину хронобиологию. Основная задача хронобиологии – выяснить, как фактор времени влияет на развитие и здоровье организма. Хронобиология взаимодействует с разными областями науки, в частности с медициной (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хрономедицина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особенно в эндокринологии, гериатрии (медицина для людей пожилого возраста), спортивной, космической медицине для разработки схем лечения и профилактики болезней.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700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4366" y="1549830"/>
            <a:ext cx="128170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нашей жизни определенные биоритмы находят практическое воплощение в режиме жизнедеятельности. Одно из условий сохранения и укрепления здоровья - научно обоснованный и неукоснительно соблюдаемый порядок труда, отдыха, сна, питания, описанный еще в древнейшей книге Библии.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040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44993" y="463761"/>
            <a:ext cx="6483698" cy="755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Околосуточный биоритм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8143" y="1452029"/>
            <a:ext cx="1344605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Центральное место среди ритмических процессов занимает циркадианный (циркадный, околосуточный) ритм. Это понятие ввел в 1959 году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Халберг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Циркадианный ритм является видоизменением суточного ритма с периодом 24 часа, он генетически запрограммирован.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в 1751 году шведский ботаник Карл Линней сконструировал биологические часы, используя некоторые суточные ритмы цветущих растений. Круговые часы показывали время дня в зависимости от того, какие цветки открывались.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Циркадианные ритмы обнаружены у всех представителей животного царства и на всех уровнях. У человека выявлено около пятисот функций и процессов, имеющих суточную ритмику. Один из таких процессов представлен на Фото № 1 и 2.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http://www.aktsent.info/files/image/public_images/196/bioritmu_zubov_1.1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93" y="4868349"/>
            <a:ext cx="5001042" cy="3043199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Прямоугольник 13"/>
          <p:cNvSpPr/>
          <p:nvPr/>
        </p:nvSpPr>
        <p:spPr>
          <a:xfrm>
            <a:off x="6207516" y="6900429"/>
            <a:ext cx="7315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Фото № 1. Поперечная полосатость призм эмали.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Ув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1200. A.R. Ten Cate, 1989.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aktsent.info/files/image/public_images/196/bioritmu_zubov_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688" y="551870"/>
            <a:ext cx="5048816" cy="324487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6321287" y="770139"/>
            <a:ext cx="7315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Фото № 2. Поперечная полосатость призм эмали.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USC School of Dentistry and Health-Soft-Edu, 2001.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11356" y="4491264"/>
            <a:ext cx="125829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Данные фотографии подтверждают, что суточный ритм периодичности минерализации твердых тканей зуба выявляют большинство исследователей. Увидеть это можно, если на продольные срезы эмали зуба посмотреть в электронный микроскоп. Эмаль, как стена из кирпичиков, состоит из эмалевых призм. На фотографиях видно, что призмы исчерчены через равные промежутки. Эта полосатость отображает суточный прирост эмали во время ее формирования, а именно различную минерализацию призм днем и ночью.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81754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5861" y="378409"/>
            <a:ext cx="1363648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Темные линии - это участки слабой минерализации ночью в связи с меньшей плотностью и большей хаотичностью укладки кристаллов микроэлементов в призму. Естественным образом напрашивается вывод, что минерализация зубов во время их развития менее интенсивна ночью, чем днем, так как все биологические структуры в ночное время находятся в состоянии замедления жизнедеятельности и покоя. Итак, наши клеточки в зубе ночью спят, а днем работают, независимо от того, какие у нас - хозяев - планы. Так устроен организм человека от сотворения.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344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5592" y="829125"/>
            <a:ext cx="49596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Недельный биоритм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54157" y="1721013"/>
            <a:ext cx="12841356" cy="462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Одним из недавних открытий современной хронобиологии стало обнаружение в человеческом организме семидневного биоритма. Он проявляется в колебаниях кровяного давления и сердечного ритма, восприимчивости к инфекциям,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приживляемости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пересаженных органов, по словам профессора Университета Колгейта Энтони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Авени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эксперименте у больных с воспалительными заболеваниями челюстно-лицевой области выявлены волнообразные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околонедельные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колебания (биоритмы) лабораторных показателей крови и мочи.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104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aktsent.info/files/image/public_images/196/bioritmu_zubov_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96" y="227316"/>
            <a:ext cx="6122242" cy="362906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6639338" y="869531"/>
            <a:ext cx="7315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Фото № 3. Полосы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Ретциуса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поверхности эмали.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Ув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30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A.R. Ten Cate, 1989)</a:t>
            </a:r>
            <a:endParaRPr lang="ru-RU" dirty="0"/>
          </a:p>
        </p:txBody>
      </p:sp>
      <p:pic>
        <p:nvPicPr>
          <p:cNvPr id="4" name="Рисунок 3" descr="http://www.aktsent.info/files/image/public_images/196/bioritmu_zubov_4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003" y="4114799"/>
            <a:ext cx="6042335" cy="385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6639338" y="4474255"/>
            <a:ext cx="73152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Фото № 4. Сканирующая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электронограмма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Эмалевые призмы расположены горизонтально, полосы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Ретциуса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вертикально.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Ув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1200 (по A.R.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Ten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Cate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1989)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050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aktsent.info/files/image/public_images/196/bioritmu_zubov_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40" y="227316"/>
            <a:ext cx="6321025" cy="39868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6798365" y="511722"/>
            <a:ext cx="7315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Фото № 5. Линии прироста дентина (стрелочки). Импрегнация серебром,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ув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40 (по A.R.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Ten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Cate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1989)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4522" y="4489456"/>
            <a:ext cx="13517217" cy="3463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Недельный биоритм, по мнению большинства исследователей, тоже нашел свое отображение в структуре твердых тканей зуба (эмали и дентине), что показано на Фото №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3-5.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поверхности эмали в электронный микроскоп при меньшем увеличении, чем на фото №1-2, можно увидеть так называемые линии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Ретциуса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Это ростовые линии эмали. Они появляются благодаря недельной периодичности отложения минеральных веществ в эмаль в процессе ее роста. Каждые 7-8 суток происходит нарушение формирования эмалевых призм в связи с замедлением наполнения их кальцием. В результате чего образуется не сплошная ровная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микроповерхность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эмали зуба, а впадины в виде линий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Ретциуса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25580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</TotalTime>
  <Words>1597</Words>
  <Application>Microsoft Office PowerPoint</Application>
  <PresentationFormat>Произвольный</PresentationFormat>
  <Paragraphs>35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Century Gothic</vt:lpstr>
      <vt:lpstr>Wingdings 3</vt:lpstr>
      <vt:lpstr>Arial</vt:lpstr>
      <vt:lpstr>Fraunces Extra Bold</vt:lpstr>
      <vt:lpstr>Segoe UI</vt:lpstr>
      <vt:lpstr>Times New Roman</vt:lpstr>
      <vt:lpstr>Calibri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cp:lastModifiedBy>153_kab</cp:lastModifiedBy>
  <cp:revision>13</cp:revision>
  <dcterms:created xsi:type="dcterms:W3CDTF">2025-07-12T07:08:04Z</dcterms:created>
  <dcterms:modified xsi:type="dcterms:W3CDTF">2025-09-30T11:38:29Z</dcterms:modified>
</cp:coreProperties>
</file>