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0" r:id="rId8"/>
    <p:sldId id="261" r:id="rId9"/>
    <p:sldId id="268" r:id="rId10"/>
    <p:sldId id="270" r:id="rId11"/>
    <p:sldId id="269" r:id="rId12"/>
    <p:sldId id="271" r:id="rId13"/>
    <p:sldId id="273" r:id="rId14"/>
    <p:sldId id="272" r:id="rId15"/>
    <p:sldId id="274" r:id="rId16"/>
    <p:sldId id="275" r:id="rId17"/>
    <p:sldId id="262" r:id="rId18"/>
    <p:sldId id="263" r:id="rId19"/>
    <p:sldId id="264" r:id="rId20"/>
    <p:sldId id="26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374" autoAdjust="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111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85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6583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968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1102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410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907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94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51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42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022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17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378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066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56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123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C1381-3240-4BD6-8ED3-8A895E6DBC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0F4402-F02B-4361-ABC8-A091A8BC2E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290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Зубной ликвор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19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2915" y="1159099"/>
            <a:ext cx="10390909" cy="53913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три функции слюны и слюнных желез, обеспечивающих их участие в процессах минерализации, деминерализации 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реминерализации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эмали зубов и поддержании гомеостаза минеральных компонентов в ней. </a:t>
            </a:r>
          </a:p>
          <a:p>
            <a:pPr algn="just">
              <a:buAutoNum type="arabicPeriod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Минерализующая функция слюны, благодаря которой осуществляется минерализация зубов, "созревание" эмали после прорезывания, поддерживает оптимальным состав эмали, происходит его восстановление после повреждения и болезней; </a:t>
            </a:r>
          </a:p>
          <a:p>
            <a:pPr algn="just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Защитная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функция, заключается в ограждении органов полости рта от вредного воздействия факторов внешней среды; </a:t>
            </a:r>
          </a:p>
          <a:p>
            <a:pPr algn="just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Очищающая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слюны, состоит в постоянном механическом и химическом очищении полости рта от остатков пищи, микрофлоры, детрита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2080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9543" y="232756"/>
            <a:ext cx="10424160" cy="64174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минерализующей функции слюны находятся механизмы,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препятствующие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выходу из эмали ее составляющих компонентов и способствующие их поступлению из слюны в эмаль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Защитная и очищающая функции ротовой жидкости очень важны для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жизнедеятельности органов полости рта и реализации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минерализующей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слюны.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важных свойств слюны - ее защитная способность, которая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механическими, иммунологическими и антибактериальными свойствами слюны.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тесная связь между состоянием зубов и функцией слюнных желез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Уменьшение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секреции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гипосаливация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или ее полное отсутствие (ксеростомия) приводят, как правило, к множественному поражению зубов кариесом.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снижении секреции слюны уменьшается или вообще прекращается поступление фосфора и кальция в эмаль. Таким образом, слюна является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минеральных элементов для твердых тканей зубов. Установлено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и фтор поступает в эмаль, если его концентрация в ней выше 1 мг/л.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 слюны активно влияют на связывание проникающего кальция в поверхностных слоях эмали. При насыщении слюны минеральными ионами происходит их диффузия из полости рта в эмаль по эмалевой жидкости между отдельными кристаллами, обеспечивая их рост.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5077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5673" y="299257"/>
            <a:ext cx="10191403" cy="60849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Слюна в течение определенного времени обеспечивает "созревание", уплотнение структуры эмали после прорезывания зуба. Омывая поверхность зуба, ротовая жидкость постоянно изменяет ее структуру и состав. Прежде всего она образует защитную органическую пленку (пелликулу), которая препятствует воздействию кислот на эмаль зуба. Из слюны на поверхности эмали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преципитируется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кальций, гликопротеины, белки и связанные пептиды, которые участвуют в образовании пелликул, а также различные бактерии и пищевые продукты. Аналогичные субстраты могут не только осаждаться на поверхности зуба, но загромождать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ламеллы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щели в эмали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Слюна постоянно обеспечивает процессы обновления органического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преципитата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поверхности зуба, так как он истирается в процессе пережевывания пищи. Если органические преципитаты на поверхности зуба не обновляются, они могут служить очагом распада и повышения концентрации ионов водорода.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 эмали к растворению в жидкой среде также связана  с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биохимическими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свойствами слюны. Органические кислоты, которые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вырабатываются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ферментативных реакций в зубном налете взаимодействуют со свободными ионами кальция и фосфора слюны, в результате чего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нейтрализация.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6161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6415" y="349135"/>
            <a:ext cx="10623665" cy="63010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Слюна имеет физиологическое значение как влага, пропитывающая эмаль; зубы, изолированные от слюны, через 30 минут изменяют цвет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побеление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вновь приобретают первоначальный оттенок при погружении их в слюну.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состав и свойства ротовой жидкости влияют многочисленные факторы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Они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определяются общим состоянием организма, функциональной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полноценностью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слюнных желез, скоростью секреции слюны, качеством пищи,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пищевых остатков во рту, гигиеническим состоянием полости рта.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Диета, изменяя состав слюны, влияет на зубные ткани.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Сдвиги физиологических констант слюны, вызванные дефицитом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питательных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 или при общих заболеваниях, могут вызвать нарушение структуры и биохимического состава твердых тканей зубов.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 оказывает влияние на ткани зубов в течение всего времени нахождения зубов во рту.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Значительное влияние на состав и свойства слюны оказывает гигиеническое состояние полости рта. Ухудшение гигиены полости рта приводит к увеличению количества налета на зубах, повышению активности кислой и щелочной фосфатаз, аспарагиновой,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трансаминазы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увеличению осадка слюны, более быстрому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размножению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микрофлоры, повышению содержания органических кислот.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931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6167" y="315883"/>
            <a:ext cx="10257906" cy="61680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Ферментативные процессы в слюне влияют на процессы проникновения в эмаль зуба соединений кальция.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вариации в содержании кальция, зависящие от возраста и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скорости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секреции слюны. С увеличением возраста человека содержание кальция в слюне увеличивается (В. А.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Гомерштейн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1988), максимальная концентрация элемента приходится на средний возраст; в стимулированной слюне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увеличивается вдвое в течение первых 15 минут.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органических веществ слюны большое место принадлежит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азотосодержащим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продуктам - белкам и небелковым веществам. Белок является основным органическим ингредиентом слюны. При множественном кариесе выявляется некоторое повышение общего белка в слюне.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значение в формировании восприимчивости к кариесу придается углеводам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нарушение диеты, так и общие заболевания организма нарушают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нормальные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для поддержания гомеостаза твердых тканей зубов.</a:t>
            </a:r>
          </a:p>
          <a:p>
            <a:pPr marL="0" indent="0" algn="just">
              <a:buNone/>
            </a:pPr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7057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043" y="349135"/>
            <a:ext cx="10390909" cy="625117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из наиболее важных свойств эмали - проницаемость зависит от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ее минерализации, особенностей химического состава, поверхностных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зуба, и, что особенно важно, от свойств и состава слюны.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Проницаемость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зуба как физиологический процесс в нормальных условиях является фактором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кариесрезистентности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увеличением минерализации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зубов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благодаря проникновению минеральных элементов,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кариесрезистентность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эмали повышается, а проницаемость наоборот, со временем понижается.</a:t>
            </a:r>
          </a:p>
          <a:p>
            <a:pPr marL="0" indent="0" algn="just">
              <a:buNone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Кариесвосприимчивости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зуба способствуют: неполноценное развитие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созревание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зубов вследствие общих заболеваний организма, неполноценная пища или употребление воды, бедной минеральными элементами и микроэлемента- ми, в особенности фтором.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0302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549" y="299258"/>
            <a:ext cx="10158153" cy="6234546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Кариесрезистентность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кариесвосприимчивость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взаимопротивоположные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явления, но они могут чередоваться в одном и том же организме, что зависит от общих и местных факторов. Наиболее важные факторы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кариесвосприимчивости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те, которые имеют непосредственное отношение к зубу: сам зуб и его среда, ротовая жидкость. Влияние факторов общего характера (центральной нервной системы, функционального состояния организма, общих заболеваний) на зубы опосредуется через местные факторы (ротовая жидкость, микроорганизмы полости рта и др.).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все известные физиологические процессы и патология твердых тканей зубов после прорезывания протекают в тесном взаимоотношении их с жидкой средой полости рта.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068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9171" y="308226"/>
            <a:ext cx="10263447" cy="758574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Зубной ликвор и повышенная чувствительность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5753" y="1411057"/>
            <a:ext cx="11249891" cy="50541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Гидродинамическая теория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Зубной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участвует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чувствительности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твердых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тканей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согласно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гидродинамической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теории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Bronnstram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Изменение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тока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деформирует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барорецепторы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вызывая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ощущение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боли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раздражителей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Гипертонические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растворы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извлекают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из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дентинных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трубочек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а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холод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замедляет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ток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также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раздражая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нервные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окончания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Повышенная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чувствительность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обнажении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истончении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является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клиническим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проявлением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эрозии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клиновидного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дефекта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патологической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стираемости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кариеса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повышенной чувствительности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Повышенная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чувствительность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объясняется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ускорением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тока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под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действием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струи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воздуха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сухой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бумаги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сахара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Испарение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приводит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к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притоку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пульпы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засасывая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одонтобласты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нервные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окончания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трубочки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что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вызывает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боль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Динамическая пористость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Постоянное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центробежное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перемещение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пульпы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до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поверхности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создает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непрерывный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"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столб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"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обладает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динамической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пористостью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позволяющей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высушивать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ее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струей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воздуха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получать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циркулирующую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с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помощью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вакуума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6660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9834" y="243841"/>
            <a:ext cx="10187489" cy="615141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боли и регуляция чувствительности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0654" y="1130531"/>
            <a:ext cx="10756669" cy="538664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возникновения боли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воздействии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струи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воздуха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жидкость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испаряется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и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наружные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отделы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дентинных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трубок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запустевают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Капиллярные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силы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быстро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заполняют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трубочки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ликвором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из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пульпы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засасывая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одонтобласты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нервные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окончания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Это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приводит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к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деформации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или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разрыву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нервных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волокон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вызывая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боль</a:t>
            </a:r>
            <a:r>
              <a:rPr lang="en-US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Чувствительность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ниже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чем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дентина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из-за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меньшего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объема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(10%) и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низкой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скорости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перемещения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(0,1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мм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/ч).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Истончение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или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повышенная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пористость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например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начальном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кариесе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)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усиливают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гиперестезию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влияющие на чувствительность. </a:t>
            </a:r>
          </a:p>
          <a:p>
            <a:pPr algn="just"/>
            <a:r>
              <a:rPr lang="en-US" b="1" dirty="0" err="1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Капиллярное</a:t>
            </a:r>
            <a:r>
              <a:rPr lang="en-US" b="1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действие</a:t>
            </a:r>
            <a:r>
              <a:rPr lang="en-US" b="1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может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перемещаться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со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скоростью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2-3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мм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/с,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быстро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заполняя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опустошенные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трубочки</a:t>
            </a:r>
            <a:r>
              <a:rPr lang="en-US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rgbClr val="272525"/>
              </a:solidFill>
              <a:latin typeface="Times New Roman" panose="02020603050405020304" pitchFamily="18" charset="0"/>
              <a:ea typeface="Inter" pitchFamily="34" charset="-122"/>
              <a:cs typeface="Times New Roman" panose="02020603050405020304" pitchFamily="18" charset="0"/>
            </a:endParaRPr>
          </a:p>
          <a:p>
            <a:pPr algn="just"/>
            <a:r>
              <a:rPr lang="en-US" b="1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Внутрипульпарное</a:t>
            </a:r>
            <a:r>
              <a:rPr lang="en-US" b="1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давление</a:t>
            </a:r>
            <a:r>
              <a:rPr lang="en-US" b="1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Пульпа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создает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градиент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давления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наружу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около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30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мм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рт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ст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.),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обеспечивая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медленное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центробежное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движение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Электроосмотические</a:t>
            </a:r>
            <a:r>
              <a:rPr lang="en-US" b="1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силы</a:t>
            </a:r>
            <a:r>
              <a:rPr lang="en-US" b="1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Сочетанное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действие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капиллярности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тканевого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давления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электроосмотических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сил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влияет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гидродинамический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механизм</a:t>
            </a:r>
            <a:r>
              <a:rPr lang="en-US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rgbClr val="272525"/>
              </a:solidFill>
              <a:latin typeface="Times New Roman" panose="02020603050405020304" pitchFamily="18" charset="0"/>
              <a:ea typeface="Inter" pitchFamily="34" charset="-122"/>
              <a:cs typeface="Times New Roman" panose="02020603050405020304" pitchFamily="18" charset="0"/>
            </a:endParaRPr>
          </a:p>
          <a:p>
            <a:pPr algn="just"/>
            <a:r>
              <a:rPr lang="en-US" b="1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Высота</a:t>
            </a:r>
            <a:r>
              <a:rPr lang="en-US" b="1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поднятия</a:t>
            </a:r>
            <a:r>
              <a:rPr lang="en-US" b="1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жидкости</a:t>
            </a:r>
            <a:r>
              <a:rPr lang="en-US" b="1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Теоретически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жидкость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может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подняться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дентинным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трубочкам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высоту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около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7 м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под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действием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капиллярности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Чувствительность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дентина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может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быть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уменьшена</a:t>
            </a:r>
            <a:r>
              <a:rPr lang="ru-RU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фтористым</a:t>
            </a:r>
            <a:r>
              <a:rPr lang="en-US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натрием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сернокислым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барием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нитратами</a:t>
            </a:r>
            <a:r>
              <a:rPr lang="ru-RU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 </a:t>
            </a:r>
            <a:r>
              <a:rPr lang="en-US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оксалатами</a:t>
            </a:r>
            <a:r>
              <a:rPr lang="en-US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7121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1812" y="335935"/>
            <a:ext cx="8911687" cy="689301"/>
          </a:xfrm>
        </p:spPr>
        <p:txBody>
          <a:bodyPr/>
          <a:lstStyle/>
          <a:p>
            <a:pPr algn="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3455" y="1184856"/>
            <a:ext cx="11330044" cy="53323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Важность пульпы и ликвора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Представленные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данные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подтверждают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важнейшую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функцию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пульпы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кариесрезистентности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через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центробежно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перемещающийся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который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обеспечивает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связь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между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пульпой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эмалью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благодаря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обильному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кровоснабжению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иннервации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обладает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высокими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функциональными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способностями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на здоровье зубов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Исследования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показывают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что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животные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с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замедленным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транспортом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зубного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имеют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высокий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уровень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кариеса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тогда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как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нормальном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движении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поражаемость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низкая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или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отсутствует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Изменение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концентрации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ионов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поверхности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может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стимулировать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пульпу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а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одонтобласты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регулируют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концентрацию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минеральных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компонентов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восстанавливая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потенциал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покоя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уменьшая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ток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методы воздействия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Изучение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влияния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пульпы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зубного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формирование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свойств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позволило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предложить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новые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методы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воздействия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хемостимуляцию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электростимуляцию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вакуумстимуляцию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Эти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методы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основаны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данных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ускорении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тока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твердых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тканях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развития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Благодаря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изучению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механизмов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регулирующих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устойчивость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зубов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к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кариесу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развиваются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новые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более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эффективные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методы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выявления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лечения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профилактики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поражений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зубов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что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открывает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перспективы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для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улучшения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стоматологической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помощи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059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2298" y="598516"/>
            <a:ext cx="9742314" cy="5312706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Пульпа зуба играет ключевую роль в контроле за твердыми тканями — дентином и эмалью — посредством постоянного центробежного перемещения зубного ликвора. Этот процесс, регулируемый целостным организмом, обеспечивает обмен веществ в эмали и дентине. Зубной ликвор выходит через наружные поры на поверхность зуба, защищая его от кислотно-микробного воздействия. Важность зубного ликвора давно сделала его объектом пристального изучения ученых.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878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0043" y="224589"/>
            <a:ext cx="9964570" cy="1680411"/>
          </a:xfrm>
        </p:spPr>
        <p:txBody>
          <a:bodyPr>
            <a:normAutofit/>
          </a:bodyPr>
          <a:lstStyle/>
          <a:p>
            <a:r>
              <a:rPr lang="en-US" sz="2800" dirty="0"/>
              <a:t>https://stomat.org/fiziologicheskaya-rol-zubnogo-likvora.html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2737" y="1572126"/>
            <a:ext cx="10844463" cy="4339096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Зубной ликвор — это активная физиологическая жидкость, регулирующая обмен веществ в твердых тканях зуба, влияющая на их устойчивость, чувствительность 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кариесрезистентность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3377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2422" y="382385"/>
            <a:ext cx="9858692" cy="5528837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Главной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целью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темы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является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изучение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физиологической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роли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зубного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формировании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основных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свойств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тканей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зуба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Inter" pitchFamily="34" charset="-122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Это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включает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его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участие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в: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Кариесрезистентности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Кислотоустойчивости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Механизме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повышенной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чувствительности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Процессах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обмена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веществ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твердых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тканей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Понимание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этих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аспектов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критически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важно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для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разработки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новых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методов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выявления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лечения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профилактики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поражений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зубов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48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9665" y="274976"/>
            <a:ext cx="10268990" cy="722551"/>
          </a:xfrm>
        </p:spPr>
        <p:txBody>
          <a:bodyPr/>
          <a:lstStyle/>
          <a:p>
            <a:pPr algn="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и распределение зубного ликвора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5142" y="1177636"/>
            <a:ext cx="11133513" cy="53478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зубной ликвор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Зубной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—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это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жидкость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заполняющая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свободные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пространства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зубных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тканей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обеспечивающая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поступление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питательных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веществ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Он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образуется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экстрацеллюлярно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пульпе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из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плазмы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межклеточного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вещества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жидкостей в твердых тканях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твердых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тканях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зуба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различают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два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вида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жидкости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кристаллизационная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вода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гидратная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оболочка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кристаллов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) и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свободная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вода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переносит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ионы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питательные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вещества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Химический состав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содержит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до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92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мг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/л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кальция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42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мг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/л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фосфатов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28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мг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/л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хлоридов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Белковый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состав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подобен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белкам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плазмы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крови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включая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антитела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кислую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фосфатазу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другие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ферменты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витамины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минеральные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вещества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микроэлементы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гормоны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сахар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В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дентинной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жидкости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также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обнаруживаются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некоторые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лекарственные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вещества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859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2793" y="212652"/>
            <a:ext cx="10249979" cy="648740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Твердые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ткани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зуба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(эмаль и дентин) проницаемы и содержат жидкость —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зубной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ликвор (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лимфа,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участвует в ионном обмене и питании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Выделяют кристаллизационную воду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(вокруг кристаллов) 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свободную воду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(перемещается внутри тканей).</a:t>
            </a:r>
          </a:p>
          <a:p>
            <a:pPr marL="0" indent="0" algn="just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дентине и эмали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Дентинный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ликвор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Дентинный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ликвор составляет 12% массы и 20% объема дентина, из которых 32% находится в канальцах, а 68% —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околотрубочковом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межтрубочковом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дентине. Находится в дентинных канальцах (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занимают ~10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объема дентина). Содержит отростки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одонтобластов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участвующих в регуляции ликвора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Жидкость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12% массы и 20% объема дентина; с возрастом снижается. Состав: аминокислоты, антитела, ферменты, микроэлементы, гормоны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Попадает из пульпы; возможен перенос лекарств (например, тетрациклина).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Эмалевый ликвор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Эмалевая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жидкость менее изучена из-за ее малого количества (0,45-3,0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.%) и занимает 6-11% объема эмали, перемещаясь по микропорам и органическим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образованиям. Содержится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микропорах и органических структурах эмали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(~6–11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объема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Включает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аминокислоты, углеводно-протеиновые комплексы, минеральные вещества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Эмаль имеет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микропоры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трещины,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обеспечивающие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циркуляцию жидкости. Подтверждено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динамической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пористости.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303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6084" y="401052"/>
            <a:ext cx="10411327" cy="63205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жидкости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Центробежное направление (изнутри наружу) — из пульпы к поверхности. 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обеспечивается:</a:t>
            </a:r>
          </a:p>
          <a:p>
            <a:pPr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Капиллярными силами</a:t>
            </a:r>
          </a:p>
          <a:p>
            <a:pPr algn="just"/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Внутрипульпарным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давлением (17–31 мм рт. ст.)</a:t>
            </a:r>
          </a:p>
          <a:p>
            <a:pPr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Разностью электрических потенциалов (БЭП).</a:t>
            </a:r>
          </a:p>
          <a:p>
            <a:pPr algn="just"/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Гидродинамическая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объясняет чувствительность дентина через деформацию рецепторов от изменения тока жидкости.</a:t>
            </a:r>
          </a:p>
          <a:p>
            <a:pPr marL="0" indent="0" algn="just">
              <a:buNone/>
            </a:pP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Скорость: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дентине — 4 мм/ч. В эмали — 0,1 мм/ч.</a:t>
            </a:r>
          </a:p>
          <a:p>
            <a:pPr marL="0" indent="0" algn="just">
              <a:buNone/>
            </a:pP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Защитные и патогенетические свойства:</a:t>
            </a:r>
          </a:p>
          <a:p>
            <a:pPr marL="0" indent="0" algn="just">
              <a:buNone/>
            </a:pP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Ликвор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как защищать от кариеса, так и способствовать его развитию:</a:t>
            </a:r>
          </a:p>
          <a:p>
            <a:pPr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нормальном токе — кариес снижается.</a:t>
            </a:r>
          </a:p>
          <a:p>
            <a:pPr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угнетении тока — поражаемость растет.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Установлена роль гормона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паротина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(из слюнных желез) в стимуляции движения ликвора.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Жидкость повышает кислотоустойчивость эмали, снижая воздействие кислот на структуру зуба.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7180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044" y="139201"/>
            <a:ext cx="10249592" cy="664363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движения жидкости и обмен веществ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4276" y="1149927"/>
            <a:ext cx="10881360" cy="5334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зубного ликвора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Зубной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перемещается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дентинным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трубочкам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центробежном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направлении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что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подтверждается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появлением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мелких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капель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поверхности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через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15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минут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после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препарирования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Скорость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тока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составляет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4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/ч, а в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— 0,1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/ч.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Это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медленное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движение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вызывает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боли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Исследование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Анжелики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Бертаччи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показало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что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у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молодых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людей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(6-20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лет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) 75%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поверхности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покрыто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капельками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тогда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как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к 60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годам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эта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доля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снижается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менее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5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%.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ea typeface="Inter" pitchFamily="34" charset="-122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Обмен веществ в твердых тканях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Эмаль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функционирует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как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полупроницаемая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мембрана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и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дентинная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жидкость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проникает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благодаря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пористости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Скорость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обмена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зависит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количества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кристаллизационной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воды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объема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микропространств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эмалевого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Зрелая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эмаль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характеризуется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медленным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обменом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тогда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как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незрелая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—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активными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процессами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Обмен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веществ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происходит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благодаря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поступлению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питательных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веществ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из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пульпы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через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зубной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который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содержит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все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необходимые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органические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неорганические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вещества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Активность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биохимических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процессов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объясняется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наличием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отростков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одонтобластов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коллагена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дентине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регулируемых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нервными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окончаниями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пульпы</a:t>
            </a:r>
            <a:r>
              <a:rPr lang="ru-RU" sz="900" dirty="0" smtClean="0">
                <a:solidFill>
                  <a:schemeClr val="tx1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298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9295" y="258350"/>
            <a:ext cx="10451869" cy="794595"/>
          </a:xfrm>
        </p:spPr>
        <p:txBody>
          <a:bodyPr>
            <a:normAutofit/>
          </a:bodyPr>
          <a:lstStyle/>
          <a:p>
            <a:pPr algn="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Кариесрезистентность и кислотоустойчивость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3658" y="1262130"/>
            <a:ext cx="10867506" cy="53215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Определение </a:t>
            </a:r>
            <a:r>
              <a:rPr lang="ru-RU" sz="2000" b="1" dirty="0" err="1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кариесрезистентности</a:t>
            </a:r>
            <a:r>
              <a:rPr lang="ru-RU" sz="2000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Кариесрезистентность</a:t>
            </a:r>
            <a:r>
              <a:rPr lang="en-US" sz="2000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—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это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устойчивость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твердых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тканей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к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действию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кариесогенных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факторов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Она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зависит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свойств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таких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как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кислотоустойчивость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микротвердость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проницаемость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зубного ликвора в кислотоустойчивости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Проф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Окушко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В.Р.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связывает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кислотоустойчивость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с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центробежной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проницаемостью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благодаря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которой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зубной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выделяется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поверхности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способствуя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ее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окончательному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обызвествлению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Условия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подавляющие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ток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ухудшают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устойчивость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к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кислотам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флоре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Регуляция кислотоустойчивости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Функциональная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кислотоустойчивость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регулируется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собственным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аппаратом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особенно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активным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молодом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возрасте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счет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мобильного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зубного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Эксперименты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крысах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показали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что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блокада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нижнего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альвеолярного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нерва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повышает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кислотоустойчивость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а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стимуляция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—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снижает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организма и оценка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Резистентность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зуба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также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регулируется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организмом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целом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мочевина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ускоряет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ток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ликвора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повышая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функциональную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кислотоустойчивость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, а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ацетилхолин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оказывает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противоположный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эффект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Клиническая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оценка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кислотоустойчивости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проводится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с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помощью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теста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эмалевой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резистентности</a:t>
            </a:r>
            <a:r>
              <a:rPr lang="en-US" sz="2000" dirty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(</a:t>
            </a:r>
            <a:r>
              <a:rPr lang="ru-RU" sz="2000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ТЭР</a:t>
            </a:r>
            <a:r>
              <a:rPr lang="en-US" sz="2000" dirty="0" smtClean="0">
                <a:solidFill>
                  <a:srgbClr val="272525"/>
                </a:solidFill>
                <a:latin typeface="Times New Roman" panose="02020603050405020304" pitchFamily="18" charset="0"/>
                <a:ea typeface="Inter" pitchFamily="34" charset="-122"/>
                <a:cs typeface="Times New Roman" panose="02020603050405020304" pitchFamily="18" charset="0"/>
              </a:rPr>
              <a:t>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34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2889" y="211986"/>
            <a:ext cx="10251583" cy="1050144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Ротовая жидкость и ее влияние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кариесрезистентность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зубов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4524" y="1396538"/>
            <a:ext cx="11099948" cy="513726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Смешанная слюна, или ротовая жидкость, имеет важное  значение для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организма и в частности для состояния слизистой оболочки полости рта и зубов. Слюнные железы участвуют в поддержании гомеостаза, выполняют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щеварительную, эндокринную, выделительную и защитную функции.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Слюна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играет большую роль в процессе созревания, минерализации эмали, в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пелликулы на поверхности зуба. Кроме того, она обеспечивает вкусовое восприятие пищи, оказывает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гидрофилизирующее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защитное, трофическое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слизистую оболочку полости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рта.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430156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174</TotalTime>
  <Words>2507</Words>
  <Application>Microsoft Office PowerPoint</Application>
  <PresentationFormat>Широкоэкранный</PresentationFormat>
  <Paragraphs>93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Century Gothic</vt:lpstr>
      <vt:lpstr>Inter</vt:lpstr>
      <vt:lpstr>Times New Roman</vt:lpstr>
      <vt:lpstr>Wingdings 3</vt:lpstr>
      <vt:lpstr>Легкий дым</vt:lpstr>
      <vt:lpstr>Зубной ликвор</vt:lpstr>
      <vt:lpstr>Презентация PowerPoint</vt:lpstr>
      <vt:lpstr>Презентация PowerPoint</vt:lpstr>
      <vt:lpstr>Состав и распределение зубного ликвора</vt:lpstr>
      <vt:lpstr>Презентация PowerPoint</vt:lpstr>
      <vt:lpstr>Презентация PowerPoint</vt:lpstr>
      <vt:lpstr>Механизм движения жидкости и обмен веществ</vt:lpstr>
      <vt:lpstr>Кариесрезистентность и кислотоустойчивость</vt:lpstr>
      <vt:lpstr>Ротовая жидкость и ее влияние на кариесрезистентность зубов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Зубной ликвор и повышенная чувствительность</vt:lpstr>
      <vt:lpstr>Механизмы боли и регуляция чувствительности</vt:lpstr>
      <vt:lpstr>Вывод</vt:lpstr>
      <vt:lpstr>https://stomat.org/fiziologicheskaya-rol-zubnogo-likvora.html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Зубной ликвор</dc:title>
  <dc:creator>153_kab</dc:creator>
  <cp:lastModifiedBy>153_kab</cp:lastModifiedBy>
  <cp:revision>31</cp:revision>
  <dcterms:created xsi:type="dcterms:W3CDTF">2025-09-10T06:16:32Z</dcterms:created>
  <dcterms:modified xsi:type="dcterms:W3CDTF">2025-09-30T10:39:18Z</dcterms:modified>
</cp:coreProperties>
</file>