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0" r:id="rId4"/>
    <p:sldId id="261" r:id="rId5"/>
    <p:sldId id="279" r:id="rId6"/>
    <p:sldId id="263" r:id="rId7"/>
    <p:sldId id="280" r:id="rId8"/>
    <p:sldId id="266" r:id="rId9"/>
    <p:sldId id="267" r:id="rId10"/>
    <p:sldId id="270" r:id="rId11"/>
    <p:sldId id="271" r:id="rId12"/>
    <p:sldId id="274" r:id="rId13"/>
    <p:sldId id="275" r:id="rId14"/>
    <p:sldId id="277" r:id="rId15"/>
    <p:sldId id="278" r:id="rId16"/>
    <p:sldId id="272" r:id="rId17"/>
    <p:sldId id="273" r:id="rId18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7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4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45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2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9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1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1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3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0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8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1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3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4B9D-5A19-4F4E-B131-9D2001D4D6B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7D9D94-35AC-42C0-B096-85C62A112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7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4" y="1677055"/>
            <a:ext cx="8468342" cy="128089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 зуба: строение и функции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5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916" y="443345"/>
            <a:ext cx="10507288" cy="619021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трети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щели (у молодых людей до 25 лет) имеется густое промежуточное сплетение из волокон незрелого коллагена – так называемое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зикхеровское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сплетение». Волокна этого сплетения имеют очень высокий регенераторный потенциал. Они имеют большое значение для регенерации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например, это может быть важным при планировании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лечения. Но нужно учитывать, что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зикхеровское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сплетение исчезает у людей старше 25 лет. Ряд исследователей выдвинули логичное объяснение необходимости присутствия незрелого коллагена в периодонте.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том, что часть волокон периодонта начинает формироваться со стороны цемента корня зуба, а другая часть – со стороны костной пластинки альвеолы. По мнению ряда авторов – волокна периодонта не являются единым образованием, и когда обе части волокон доходят до середины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щели – они соединяются посредством незрелых коллагеновых волокон. Кстати, эта теория подтверждается и клиническими наблюдениями автора статьи, который неоднократно проводил реплантацию полностью извлеченных из лунки зубов. При этом со стороны лунки и корня зуба сохранялись обрывки волокон периодонта, благодаря которым периодонт прекрасно регенерировал у молодых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15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382" y="437804"/>
            <a:ext cx="9847811" cy="552329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Транссептальные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(межзубные)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идут от шейки одного зуба к шейке другого, и для этого волокна проходят над вершинами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межальвеолярных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перегородок. Т.е. они образуют «связку», которая идет от цемента корня одного зуба (со стороны контактной поверхности) – к цементу корня на контактной поверхности соседнего зуба. Эти волокна периодонта выполняют функцию сохранения непрерывности зубного ряда, а также в перераспределении жевательной нагрузки вдоль зубного ряда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5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017" y="360218"/>
            <a:ext cx="10526685" cy="63398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классификация волокон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альтернативных классификаций волокон периодонта. Эти классификации могут включать в себя следующее разделение волокон на группы:</a:t>
            </a:r>
          </a:p>
          <a:p>
            <a:pPr algn="just"/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Циркулярные (свободные) волокна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они начинаются от шейки зуба, веерообразно расходятся, заканчиваясь в мягких тканях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края.</a:t>
            </a:r>
          </a:p>
          <a:p>
            <a:pPr algn="just"/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альвеолярного гребня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они связывают шейку зуба с гребнем альвеолярной кости (на рис.4 они названы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зубогребешковыми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 волокна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немногочисленная группа волокон, которая располагаются сразу под волокнами альвеолярного гребня (у самого входа в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пространство). Эти волокна проходят горизонтально, образуя вместе с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транссептальными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волокнами – циркулярную связку зуба.</a:t>
            </a:r>
          </a:p>
          <a:p>
            <a:pPr algn="just"/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Косые волокна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наиболее многочисленная группа волокон, которая связывает корень зуба с компактной пластинкой альвеолы (в предыдущей классификации они названы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-альвеолярными).</a:t>
            </a:r>
          </a:p>
          <a:p>
            <a:pPr algn="just"/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Апикальные волокна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они расходятся перпендикулярно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-альвеолярным волокнам от верхушек корней ко дну альвеолы.</a:t>
            </a:r>
          </a:p>
          <a:p>
            <a:pPr algn="just"/>
            <a:r>
              <a:rPr lang="ru-RU" sz="2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Транссептальные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они идут горизонтально от шейке одного зуба к шейке другого, соединяя соседние зубы между собой.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31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718" y="1288472"/>
            <a:ext cx="5957454" cy="467120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Кровоснабжение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 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кровоснабжения периодонта являются верхняя и нижняя альвеолярные артерии. В свою очередь от них отходят более мелкие «зубные артерии», которые уже проникают в апикальные отверстия на верхушках корней зубов. Перед тем как проникнуть в апикальное отверстие – от зубной артерии отделяется ее альвеолярная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ветви. Костная стенка альвеолы на всем своем протяжении пронизана системой прободных канальцев, через которые от альвеолярной ветви зубной артерии к периодонту проникают более мелкие артериолы.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171" y="237067"/>
            <a:ext cx="5750398" cy="6091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48203" y="5959676"/>
            <a:ext cx="367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кровоснабжения периодонта</a:t>
            </a:r>
          </a:p>
        </p:txBody>
      </p:sp>
    </p:spTree>
    <p:extLst>
      <p:ext uri="{BB962C8B-B14F-4D97-AF65-F5344CB8AC3E}">
        <p14:creationId xmlns:p14="http://schemas.microsoft.com/office/powerpoint/2010/main" val="273551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945" y="415636"/>
            <a:ext cx="10099964" cy="59297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Сосудистая сеть тканей периодонта соседних зубов объединена в единую систему, что позволяет обеспечить коллатеральный кровоток. Важным моментом является то, что сосуды периодонта могут быть связаны 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внутрипульпарными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сосудами – через добавочные отверстия на боковой поверхности корня зуба. Это может быть путями для распространения инфекции.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Лимфатическая система образована капиллярами, слепо начинающимися в межклеточном веществе тканей периодонта, и развита достаточно слабо. Из периодонта зубов верхней челюсти отток лимфы происходит в околоушные лимфатические узлы, а от зубов нижней челюсти – в подчелюстные и подъязычные лимфатические узлы. Именно этим объясняется увеличение определенных групп лимфоузлов, например, при обострениях хронического периодонтита.</a:t>
            </a:r>
          </a:p>
        </p:txBody>
      </p:sp>
    </p:spTree>
    <p:extLst>
      <p:ext uri="{BB962C8B-B14F-4D97-AF65-F5344CB8AC3E}">
        <p14:creationId xmlns:p14="http://schemas.microsoft.com/office/powerpoint/2010/main" val="194432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134" y="332509"/>
            <a:ext cx="9690193" cy="817418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Иннервация периодонта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554" y="1149927"/>
            <a:ext cx="10315773" cy="52342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тройничного нерва, афферентные и эфферентные волокна которого – образуют в тканях периодонта сплетение. Окончания этих волокон представляют из себя болевые рецепторы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механорецепторы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большинства зубов максимальная концентрация рецепторов сосредоточена в области верхушек корней, но в периодонте резцов – рецепторы равномерно распределены по всему периодонту. Также в периодонте обнаружены и симпатические нервные волокна, отвечающие за регуляцию кровотока.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1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1600"/>
            <a:ext cx="9280420" cy="656051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периодонта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1163781"/>
            <a:ext cx="11454938" cy="53617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Удерживающая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функция: 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удержании зуба в альвеоле, и за это в первую очередь отвечают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-альвеолярные волокна периодонта.</a:t>
            </a:r>
          </a:p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Амортизационно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-распределительная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функция: межклеточное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и волокна периодонта позволяют равномерно распределять жевательную нагрузку с зуба – на ткани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альвеолы.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функция: соединительно-тканные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клеточные компоненты периодонта представляют собой так называемый «гистогематический барьер», благодаря которому обеспечивается структурный и антигенный гомеостаз как самого периодонта, так и окружающих тканей. Реализация защитной функции опосредована как специфическими, так и неспецифическими факторами защиты.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функция: обеспечивает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структуры периодонта, а также репарацию как самого периодонта, так и прилежащих тканей (например, костной пластинки альвеолы, а также цемента корня зуба). Периодонт весьма богат клеточными элементами, включая остеобласты, которые отвечают за образование костной ткани на поверхности альвеолы, а также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цементобласты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которых будет зависеть выработка заместительного цемента корня зуба.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Трофическая и сенсорная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 обеспечиваются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развитой сосудистой и нервной сетью (большим количеством рецепторов).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11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1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9854" y="471055"/>
            <a:ext cx="5860473" cy="60405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 – это связочный аппарат зуба, расположенный в щелевидном пространстве между костной стенкой альвеолы и корнем зуба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щели).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пучков коллагеновых волокон 1 типа, которые прочно связывают покрытый слоем цемента корень зуба – с компактной пластинкой альвеолы. Разрушение волокон периодонта (например, при пародонтите) приводит к уменьшению площади прикрепления зуба к кости и, соответственно, к появлению подвижности.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4351" cy="43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7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22" y="683718"/>
            <a:ext cx="6276749" cy="45243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2250" y="683718"/>
            <a:ext cx="5544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ширина периодонта (ширина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щели) – составляет всего 0,20-0,25 мм. Причем наибольшая ширина наблюдается в пришеечной и верхушечной областях корня зуба, а наиболее узкий участок около 0,1 мм – расположен в средней трети зуба – около 0,1 мм. Получается, что периодонт имеет форму песочных часов,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признаком адаптации связочного аппарата зуба к функциональным нагрузкам.</a:t>
            </a:r>
          </a:p>
        </p:txBody>
      </p:sp>
    </p:spTree>
    <p:extLst>
      <p:ext uri="{BB962C8B-B14F-4D97-AF65-F5344CB8AC3E}">
        <p14:creationId xmlns:p14="http://schemas.microsoft.com/office/powerpoint/2010/main" val="5147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27" y="429491"/>
            <a:ext cx="10548649" cy="58050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периодонта распределяют оказываемое на зуб давление – в виде тяги на альвеолярную кость. Вторая основная его функция заключается в удержании зуба в альвеоле.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перестройка волокон способствует адаптации связочного аппарата зуба к меняющейся нагрузке, но этим также объясняется и возможность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перемещения зуба (без нарушения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прикрепления).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периодонта вокруг корня зуба происходит параллельно с формированием корня. Прорезывание зубов начинается, когда корень сформирован всего лишь на 25-50%, и поэтому формирование волокон периодонта продолжает происходить и после начала прорезывания коронки зуба сквозь слизистую оболочку. Причем рост волокон периодонта одновременно происходит – как со стороны костной стенки альвеолы, так и со стороны цемента корня зуба. Развитие тканей периодонта заканчивается только после окончания прорезывания зуба.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пародонта и периодонта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(рис.1-2) Пародонт – это вся совокупность структур, за счет которых обеспечивается прикрепление зуба к костной стенке альвеолы (поверхности лунки зуба). Таким образом, в состав пародонта входит не только периодонт, но и цемент корня зуба, мягкие ткани десны, а также зубная альвеола.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4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678" y="324852"/>
            <a:ext cx="9177897" cy="672675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периодонта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778" y="1130532"/>
            <a:ext cx="10983883" cy="525918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между цементом корня зуба с одной стороны, и компактной пластинкой альвеолы с другой стороны. Он состоит из рыхлой волокнистой соединительной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компонентом которой являются волокна зрелого коллагена I типа.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пучками коллагеновых волокон расположено межклеточное вещество с кровеносными и лимфатическими сосудами, а также нервными волокнами. 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периодонте отсутствуют зрелые эластические волокна, и есть только небольшое количество незрелых эластических волокон (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окситалановых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располагаются вдоль стенок сосудов. При этом сами коллагеновые волокна жесткие и не способны к растяжению – так за счет чего формируется физиологическая подвижность зуба? Дело в том, что коллагеновые волокна в периодонте обладают амортизирующим эффектом – за счет их спиралевидных изгибов. Эти изгибы во время жевательной нагрузки на зуб выпрямляются, а по ее прекращении – снова скручиваются. Благодаря таким изгибам зуб и обладает физиологической подвижностью.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4036" y="4808183"/>
            <a:ext cx="5680365" cy="92586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периодонта (гистологический препарат)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11" t="15034" r="25804" b="11260"/>
          <a:stretch/>
        </p:blipFill>
        <p:spPr>
          <a:xfrm>
            <a:off x="6954982" y="569855"/>
            <a:ext cx="5062247" cy="411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036" y="114992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Клеточный состав периодонта представлен в первую очередь – фибробластами,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цементобластами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остеобластами, которые участвуют в построении коллагена, цемента и костной ткани, соответственно. </a:t>
            </a:r>
          </a:p>
        </p:txBody>
      </p:sp>
    </p:spTree>
    <p:extLst>
      <p:ext uri="{BB962C8B-B14F-4D97-AF65-F5344CB8AC3E}">
        <p14:creationId xmlns:p14="http://schemas.microsoft.com/office/powerpoint/2010/main" val="376914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804" y="324852"/>
            <a:ext cx="8911687" cy="60894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волокон периодонта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309" y="1233055"/>
            <a:ext cx="10460182" cy="5209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Проходящие рядом коллагеновые волокна сплетаются друг с другом, образуя прочные пучки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пучки называют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периодонтальными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связками или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лигаментами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Существует несколько альтернативных классификаций волокон периодонта, и ниже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приведины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из них. Согласно классификации И.П.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периодонта можно разделить на 3 типа (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рис.2):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зубо-десневые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-альвеолярных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межзубных волокна.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50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42" t="27868" r="30132" b="23194"/>
          <a:stretch/>
        </p:blipFill>
        <p:spPr>
          <a:xfrm>
            <a:off x="0" y="304800"/>
            <a:ext cx="6096812" cy="41702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0799" y="587643"/>
            <a:ext cx="518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 Комплекс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зубо-десневых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волокон: пучки этих волокон начинаются от цемента корня зуба в области дна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кармана, и далее они веерообразно распространяются, вплетаясь в мягкие ткани десны вокруг шейки зуба (маргинальный край десны). Этот тип волокон обеспечивает плотное прилегание десны к шейке зуба. Ниже вы можете увидеть,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зубо-десневые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имеют разнообразное направление, и образуют в тканях десны трехмерную сеть. По структуре эти волокна достаточно тонкие и не слишком мощные.</a:t>
            </a:r>
          </a:p>
        </p:txBody>
      </p:sp>
    </p:spTree>
    <p:extLst>
      <p:ext uri="{BB962C8B-B14F-4D97-AF65-F5344CB8AC3E}">
        <p14:creationId xmlns:p14="http://schemas.microsoft.com/office/powerpoint/2010/main" val="60904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510" y="267053"/>
            <a:ext cx="6359236" cy="64402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-альвеолярные волокна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(горизонтальные и косые) –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волокна начинаются чуть ниже волокон предыдущей группы. Они расположены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щели между цементом корня зуба с одной стороны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пластинкой альвеолы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цементу корня,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друдругой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-альвеолярные волокна принято делить на горизонтальные и косые. Горизонтальные волокна достаточно малочисленны, и они идут в горизонтальном направлении от поверхности корня зуба – к верхушкам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межальвеолярных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перегородок (рис.5).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Косыми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-альвеолярными волокнами покрыта практически вся поверхность корней, и преимущественно именно этот тип волокон удерживает зуб в альвеоле, а также выполняет опорно-амортизирующую функцию. Одним концом эти волокна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 стенке альвеолы. Благодаря косому направлению волокон зуб как бы подвешен внутри альвеолы и, таким образом, жевательное давление не передается напрямую с зуба на костную ткань альвеолы. В целом расположение пучков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-альвеолярных волокон в боковых отделах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щели – внешне напоминает сетку гамака (рис.5-6).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6" y="214090"/>
            <a:ext cx="4589317" cy="3339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6" y="3445075"/>
            <a:ext cx="4436917" cy="32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33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958</Words>
  <Application>Microsoft Office PowerPoint</Application>
  <PresentationFormat>Широкоэкранный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Периодонт зуба: строение и функции </vt:lpstr>
      <vt:lpstr>Презентация PowerPoint</vt:lpstr>
      <vt:lpstr>Презентация PowerPoint</vt:lpstr>
      <vt:lpstr>Презентация PowerPoint</vt:lpstr>
      <vt:lpstr>Строение периодонта</vt:lpstr>
      <vt:lpstr>Волокна периодонта (гистологический препарат)  </vt:lpstr>
      <vt:lpstr>Типы волокон периодонта: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Иннервация периодонта</vt:lpstr>
      <vt:lpstr>Функции периодонта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Периодонт зуба: строение и функции </dc:title>
  <dc:creator>153_kab</dc:creator>
  <cp:lastModifiedBy>153_kab</cp:lastModifiedBy>
  <cp:revision>20</cp:revision>
  <cp:lastPrinted>2025-08-14T08:44:24Z</cp:lastPrinted>
  <dcterms:created xsi:type="dcterms:W3CDTF">2025-07-24T10:28:32Z</dcterms:created>
  <dcterms:modified xsi:type="dcterms:W3CDTF">2025-09-29T07:51:16Z</dcterms:modified>
</cp:coreProperties>
</file>