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4" r:id="rId8"/>
    <p:sldId id="265" r:id="rId9"/>
    <p:sldId id="267" r:id="rId10"/>
    <p:sldId id="268" r:id="rId11"/>
    <p:sldId id="269" r:id="rId12"/>
    <p:sldId id="271" r:id="rId13"/>
    <p:sldId id="273" r:id="rId14"/>
    <p:sldId id="276" r:id="rId15"/>
    <p:sldId id="277" r:id="rId16"/>
    <p:sldId id="279" r:id="rId17"/>
    <p:sldId id="282" r:id="rId18"/>
    <p:sldId id="284" r:id="rId19"/>
    <p:sldId id="286" r:id="rId20"/>
    <p:sldId id="287" r:id="rId21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42" autoAdjust="0"/>
    <p:restoredTop sz="94660"/>
  </p:normalViewPr>
  <p:slideViewPr>
    <p:cSldViewPr snapToGrid="0">
      <p:cViewPr varScale="1">
        <p:scale>
          <a:sx n="74" d="100"/>
          <a:sy n="74" d="100"/>
        </p:scale>
        <p:origin x="414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09AF7-E1EC-4658-BED2-6FC148481D23}" type="datetimeFigureOut">
              <a:rPr lang="ru-RU" smtClean="0"/>
              <a:t>06.09.2025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3E508FC3-7454-481D-AFDE-FB41E0A7DA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05072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09AF7-E1EC-4658-BED2-6FC148481D23}" type="datetimeFigureOut">
              <a:rPr lang="ru-RU" smtClean="0"/>
              <a:t>06.09.2025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E508FC3-7454-481D-AFDE-FB41E0A7DA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93407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09AF7-E1EC-4658-BED2-6FC148481D23}" type="datetimeFigureOut">
              <a:rPr lang="ru-RU" smtClean="0"/>
              <a:t>06.09.2025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E508FC3-7454-481D-AFDE-FB41E0A7DA0C}" type="slidenum">
              <a:rPr lang="ru-RU" smtClean="0"/>
              <a:t>‹#›</a:t>
            </a:fld>
            <a:endParaRPr lang="ru-RU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95333537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09AF7-E1EC-4658-BED2-6FC148481D23}" type="datetimeFigureOut">
              <a:rPr lang="ru-RU" smtClean="0"/>
              <a:t>06.09.2025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E508FC3-7454-481D-AFDE-FB41E0A7DA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4114648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09AF7-E1EC-4658-BED2-6FC148481D23}" type="datetimeFigureOut">
              <a:rPr lang="ru-RU" smtClean="0"/>
              <a:t>06.09.2025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E508FC3-7454-481D-AFDE-FB41E0A7DA0C}" type="slidenum">
              <a:rPr lang="ru-RU" smtClean="0"/>
              <a:t>‹#›</a:t>
            </a:fld>
            <a:endParaRPr lang="ru-RU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7961321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09AF7-E1EC-4658-BED2-6FC148481D23}" type="datetimeFigureOut">
              <a:rPr lang="ru-RU" smtClean="0"/>
              <a:t>06.09.2025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E508FC3-7454-481D-AFDE-FB41E0A7DA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6859289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09AF7-E1EC-4658-BED2-6FC148481D23}" type="datetimeFigureOut">
              <a:rPr lang="ru-RU" smtClean="0"/>
              <a:t>06.09.2025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08FC3-7454-481D-AFDE-FB41E0A7DA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380153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09AF7-E1EC-4658-BED2-6FC148481D23}" type="datetimeFigureOut">
              <a:rPr lang="ru-RU" smtClean="0"/>
              <a:t>06.09.2025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08FC3-7454-481D-AFDE-FB41E0A7DA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8028239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09AF7-E1EC-4658-BED2-6FC148481D23}" type="datetimeFigureOut">
              <a:rPr lang="ru-RU" smtClean="0"/>
              <a:t>06.09.2025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08FC3-7454-481D-AFDE-FB41E0A7DA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8865529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09AF7-E1EC-4658-BED2-6FC148481D23}" type="datetimeFigureOut">
              <a:rPr lang="ru-RU" smtClean="0"/>
              <a:t>06.09.2025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3E508FC3-7454-481D-AFDE-FB41E0A7DA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43740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09AF7-E1EC-4658-BED2-6FC148481D23}" type="datetimeFigureOut">
              <a:rPr lang="ru-RU" smtClean="0"/>
              <a:t>06.09.2025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E508FC3-7454-481D-AFDE-FB41E0A7DA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890023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09AF7-E1EC-4658-BED2-6FC148481D23}" type="datetimeFigureOut">
              <a:rPr lang="ru-RU" smtClean="0"/>
              <a:t>06.09.2025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3E508FC3-7454-481D-AFDE-FB41E0A7DA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813302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09AF7-E1EC-4658-BED2-6FC148481D23}" type="datetimeFigureOut">
              <a:rPr lang="ru-RU" smtClean="0"/>
              <a:t>06.09.2025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08FC3-7454-481D-AFDE-FB41E0A7DA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5178602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09AF7-E1EC-4658-BED2-6FC148481D23}" type="datetimeFigureOut">
              <a:rPr lang="ru-RU" smtClean="0"/>
              <a:t>06.09.2025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08FC3-7454-481D-AFDE-FB41E0A7DA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49411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09AF7-E1EC-4658-BED2-6FC148481D23}" type="datetimeFigureOut">
              <a:rPr lang="ru-RU" smtClean="0"/>
              <a:t>06.09.2025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E508FC3-7454-481D-AFDE-FB41E0A7DA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482127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DD09AF7-E1EC-4658-BED2-6FC148481D23}" type="datetimeFigureOut">
              <a:rPr lang="ru-RU" smtClean="0"/>
              <a:t>06.09.2025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3E508FC3-7454-481D-AFDE-FB41E0A7DA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373272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DD09AF7-E1EC-4658-BED2-6FC148481D23}" type="datetimeFigureOut">
              <a:rPr lang="ru-RU" smtClean="0"/>
              <a:t>06.09.2025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3E508FC3-7454-481D-AFDE-FB41E0A7DA0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75539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r"/>
            <a:r>
              <a:rPr lang="ru-RU" dirty="0" smtClean="0"/>
              <a:t>История стоматологии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0038860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12889" y="296213"/>
            <a:ext cx="10212947" cy="5847009"/>
          </a:xfrm>
        </p:spPr>
        <p:txBody>
          <a:bodyPr>
            <a:normAutofit/>
          </a:bodyPr>
          <a:lstStyle/>
          <a:p>
            <a:pPr algn="just"/>
            <a:r>
              <a:rPr lang="ru-RU" sz="2000" dirty="0"/>
              <a:t>Внедрение в стоматологию в 1950-х годах метода </a:t>
            </a:r>
            <a:r>
              <a:rPr lang="ru-RU" sz="2000" dirty="0" smtClean="0"/>
              <a:t>радиоактивных </a:t>
            </a:r>
            <a:r>
              <a:rPr lang="ru-RU" sz="2000" dirty="0"/>
              <a:t>изотопов (Н.А. Федоров и др.) позволило </a:t>
            </a:r>
            <a:r>
              <a:rPr lang="ru-RU" sz="2000" dirty="0" smtClean="0"/>
              <a:t>экспериментально </a:t>
            </a:r>
            <a:r>
              <a:rPr lang="ru-RU" sz="2000" dirty="0"/>
              <a:t>изучить такие важнейшие вопросы физиологии и биохимии твердых тканей зуба, как влияние нервной трофики, эндокринной системы на жизнеспособность эмали, выявить роль слюны и функции слюнных желез, витаминов, </a:t>
            </a:r>
            <a:r>
              <a:rPr lang="ru-RU" sz="2000" dirty="0" smtClean="0"/>
              <a:t>минерального </a:t>
            </a:r>
            <a:r>
              <a:rPr lang="ru-RU" sz="2000" dirty="0"/>
              <a:t>и белкового обмена в проницаемости тканей зуба и др.</a:t>
            </a:r>
          </a:p>
          <a:p>
            <a:pPr algn="just"/>
            <a:r>
              <a:rPr lang="ru-RU" sz="2000" dirty="0" smtClean="0"/>
              <a:t>Патологию </a:t>
            </a:r>
            <a:r>
              <a:rPr lang="ru-RU" sz="2000" dirty="0"/>
              <a:t>твердых тканей зуба у лабораторных животных </a:t>
            </a:r>
            <a:r>
              <a:rPr lang="ru-RU" sz="2000" dirty="0" smtClean="0"/>
              <a:t>ученые </a:t>
            </a:r>
            <a:r>
              <a:rPr lang="ru-RU" sz="2000" dirty="0"/>
              <a:t>получили </a:t>
            </a:r>
            <a:r>
              <a:rPr lang="ru-RU" sz="2000" dirty="0" smtClean="0"/>
              <a:t>воздействием </a:t>
            </a:r>
            <a:r>
              <a:rPr lang="ru-RU" sz="2000" dirty="0"/>
              <a:t>на центральную нервную систему и ее периферические отделы (Д.А. </a:t>
            </a:r>
            <a:r>
              <a:rPr lang="ru-RU" sz="2000" dirty="0" err="1"/>
              <a:t>Энтин</a:t>
            </a:r>
            <a:r>
              <a:rPr lang="ru-RU" sz="2000" dirty="0"/>
              <a:t>, 1929, и др.), </a:t>
            </a:r>
            <a:r>
              <a:rPr lang="ru-RU" sz="2000" dirty="0" smtClean="0"/>
              <a:t>повреждением </a:t>
            </a:r>
            <a:r>
              <a:rPr lang="ru-RU" sz="2000" dirty="0" err="1"/>
              <a:t>одонтопластов</a:t>
            </a:r>
            <a:r>
              <a:rPr lang="ru-RU" sz="2000" dirty="0"/>
              <a:t> (И.Г. </a:t>
            </a:r>
            <a:r>
              <a:rPr lang="ru-RU" sz="2000" dirty="0" err="1"/>
              <a:t>Лукомский</a:t>
            </a:r>
            <a:r>
              <a:rPr lang="ru-RU" sz="2000" dirty="0"/>
              <a:t>, Г.А. Васильев, 1929), изменением алиментарных факторов (Л.И. </a:t>
            </a:r>
            <a:r>
              <a:rPr lang="ru-RU" sz="2000" dirty="0" err="1"/>
              <a:t>Каушанский</a:t>
            </a:r>
            <a:r>
              <a:rPr lang="ru-RU" sz="2000" dirty="0"/>
              <a:t>, 1935), воздействием на эндокринную систему (И.О. </a:t>
            </a:r>
            <a:r>
              <a:rPr lang="ru-RU" sz="2000" dirty="0" smtClean="0"/>
              <a:t>Новик</a:t>
            </a:r>
            <a:r>
              <a:rPr lang="ru-RU" sz="2000" dirty="0"/>
              <a:t>, 1940, и др.) и т.д. Была разработана экспериментальная крысиная модель пульпита (В.В. </a:t>
            </a:r>
            <a:r>
              <a:rPr lang="ru-RU" sz="2000" dirty="0" err="1"/>
              <a:t>Паникаровский</a:t>
            </a:r>
            <a:r>
              <a:rPr lang="ru-RU" sz="2000" dirty="0"/>
              <a:t> и др., 1966).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7867756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09859" y="244699"/>
            <a:ext cx="9894753" cy="5666523"/>
          </a:xfrm>
        </p:spPr>
        <p:txBody>
          <a:bodyPr/>
          <a:lstStyle/>
          <a:p>
            <a:pPr algn="just"/>
            <a:r>
              <a:rPr lang="ru-RU" sz="2000" dirty="0"/>
              <a:t>В монографии «Ортопедическое лечение при </a:t>
            </a:r>
            <a:r>
              <a:rPr lang="ru-RU" sz="2000" dirty="0" smtClean="0"/>
              <a:t>амфодонтозе</a:t>
            </a:r>
            <a:r>
              <a:rPr lang="ru-RU" sz="2000" dirty="0"/>
              <a:t>» (1953) В.Ю. Курляндский обосновал положения нового направления — функциональной патологии зубочелюстной системы. В.Н. Копейкин в докторской диссертации «</a:t>
            </a:r>
            <a:r>
              <a:rPr lang="ru-RU" sz="2000" dirty="0" smtClean="0"/>
              <a:t>Клинико-экспериментальное </a:t>
            </a:r>
            <a:r>
              <a:rPr lang="ru-RU" sz="2000" dirty="0"/>
              <a:t>обоснование ортопедических методов лечения пародонтоза» (1980) выявил взаимосвязь между морфологическим строением и биохимическими процессами, лежащими в основе функционирования тканей пародонта</a:t>
            </a:r>
            <a:r>
              <a:rPr lang="ru-RU" sz="2000" dirty="0" smtClean="0"/>
              <a:t>.</a:t>
            </a:r>
          </a:p>
          <a:p>
            <a:pPr algn="just"/>
            <a:r>
              <a:rPr lang="ru-RU" sz="2000" dirty="0"/>
              <a:t>В дальнейшем </a:t>
            </a:r>
            <a:r>
              <a:rPr lang="ru-RU" sz="2000" dirty="0" smtClean="0"/>
              <a:t>показания </a:t>
            </a:r>
            <a:r>
              <a:rPr lang="ru-RU" sz="2000" dirty="0"/>
              <a:t>к зубному </a:t>
            </a:r>
            <a:r>
              <a:rPr lang="ru-RU" sz="2000" dirty="0" smtClean="0"/>
              <a:t>протезированию </a:t>
            </a:r>
            <a:r>
              <a:rPr lang="ru-RU" sz="2000" dirty="0"/>
              <a:t>расширялись и начали соответствовать научно </a:t>
            </a:r>
            <a:r>
              <a:rPr lang="ru-RU" sz="2000" dirty="0" smtClean="0"/>
              <a:t>обоснованному </a:t>
            </a:r>
            <a:r>
              <a:rPr lang="ru-RU" sz="2000" dirty="0"/>
              <a:t>лечению. В 20-е годы XX столетия проблемами </a:t>
            </a:r>
            <a:r>
              <a:rPr lang="ru-RU" sz="2000" dirty="0" smtClean="0"/>
              <a:t>массового </a:t>
            </a:r>
            <a:r>
              <a:rPr lang="ru-RU" sz="2000" dirty="0"/>
              <a:t>протезирования челюстей занимались Е.М. </a:t>
            </a:r>
            <a:r>
              <a:rPr lang="ru-RU" sz="2000" dirty="0" err="1"/>
              <a:t>Гофунг</a:t>
            </a:r>
            <a:r>
              <a:rPr lang="ru-RU" sz="2000" dirty="0"/>
              <a:t>, Д.А. </a:t>
            </a:r>
            <a:r>
              <a:rPr lang="ru-RU" sz="2000" dirty="0" err="1"/>
              <a:t>Энтин</a:t>
            </a:r>
            <a:r>
              <a:rPr lang="ru-RU" sz="2000" dirty="0"/>
              <a:t> и другие ведущие стоматологи. </a:t>
            </a:r>
            <a:r>
              <a:rPr lang="ru-RU" sz="2000" dirty="0" smtClean="0"/>
              <a:t>Функциональный </a:t>
            </a:r>
            <a:r>
              <a:rPr lang="ru-RU" sz="2000" dirty="0"/>
              <a:t>подход к проблеме был сформулирован И.Г. </a:t>
            </a:r>
            <a:r>
              <a:rPr lang="ru-RU" sz="2000" dirty="0" err="1"/>
              <a:t>Лукомским</a:t>
            </a:r>
            <a:r>
              <a:rPr lang="ru-RU" sz="2000" dirty="0"/>
              <a:t> в работе «Вопросы массового протезирования» (1932): «</a:t>
            </a:r>
            <a:r>
              <a:rPr lang="ru-RU" sz="2000" dirty="0" smtClean="0"/>
              <a:t>Разработка </a:t>
            </a:r>
            <a:r>
              <a:rPr lang="ru-RU" sz="2000" dirty="0"/>
              <a:t>основ патофизиологии ротового </a:t>
            </a:r>
            <a:r>
              <a:rPr lang="ru-RU" sz="2000" dirty="0" smtClean="0"/>
              <a:t>пищеварения </a:t>
            </a:r>
            <a:r>
              <a:rPr lang="ru-RU" sz="2000" dirty="0"/>
              <a:t>должна лечь в основу выработки показаний к массовому </a:t>
            </a:r>
            <a:r>
              <a:rPr lang="ru-RU" sz="2000" dirty="0" smtClean="0"/>
              <a:t>протезированию</a:t>
            </a:r>
            <a:r>
              <a:rPr lang="ru-RU" sz="2000" dirty="0"/>
              <a:t>».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1021083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87132" y="296214"/>
            <a:ext cx="10264462" cy="5962918"/>
          </a:xfrm>
        </p:spPr>
        <p:txBody>
          <a:bodyPr/>
          <a:lstStyle/>
          <a:p>
            <a:pPr algn="just"/>
            <a:r>
              <a:rPr lang="ru-RU" sz="2000" dirty="0"/>
              <a:t> В 1932 г. С.Е. </a:t>
            </a:r>
            <a:r>
              <a:rPr lang="ru-RU" sz="2000" dirty="0" err="1"/>
              <a:t>Гельман</a:t>
            </a:r>
            <a:r>
              <a:rPr lang="ru-RU" sz="2000" dirty="0"/>
              <a:t> первым в нашей стране </a:t>
            </a:r>
            <a:r>
              <a:rPr lang="ru-RU" sz="2000" dirty="0" smtClean="0"/>
              <a:t>исследовал </a:t>
            </a:r>
            <a:r>
              <a:rPr lang="ru-RU" sz="2000" dirty="0"/>
              <a:t>степень </a:t>
            </a:r>
            <a:r>
              <a:rPr lang="ru-RU" sz="2000" dirty="0" smtClean="0"/>
              <a:t>функциональной </a:t>
            </a:r>
            <a:r>
              <a:rPr lang="ru-RU" sz="2000" dirty="0"/>
              <a:t>недостаточности зубочелюстной системы путем применения функциональной жевательной </a:t>
            </a:r>
            <a:r>
              <a:rPr lang="ru-RU" sz="2000" dirty="0" smtClean="0"/>
              <a:t>пробы</a:t>
            </a:r>
            <a:r>
              <a:rPr lang="ru-RU" sz="2000" dirty="0"/>
              <a:t>. Физиологическое направление в ортопедической </a:t>
            </a:r>
            <a:r>
              <a:rPr lang="ru-RU" sz="2000" dirty="0" smtClean="0"/>
              <a:t>стоматологии </a:t>
            </a:r>
            <a:r>
              <a:rPr lang="ru-RU" sz="2000" dirty="0"/>
              <a:t>развивал А.И. </a:t>
            </a:r>
            <a:r>
              <a:rPr lang="ru-RU" sz="2000" dirty="0" err="1"/>
              <a:t>Бетельман</a:t>
            </a:r>
            <a:r>
              <a:rPr lang="ru-RU" sz="2000" dirty="0"/>
              <a:t>; его исследования нашли отражение в многочисленных публикациях: «Взаимосвязь между состоянием зубочелюстной системы и </a:t>
            </a:r>
            <a:r>
              <a:rPr lang="ru-RU" sz="2000" dirty="0" smtClean="0"/>
              <a:t>секреторной деятельностью </a:t>
            </a:r>
            <a:r>
              <a:rPr lang="ru-RU" sz="2000" dirty="0"/>
              <a:t>слюнных желез» (1938), «Значение акта жевания в пищеварительном процессе» (1940) и др.</a:t>
            </a:r>
          </a:p>
          <a:p>
            <a:pPr algn="just"/>
            <a:r>
              <a:rPr lang="ru-RU" sz="2000" dirty="0"/>
              <a:t>Функциональная патология зубочелюстной системы, </a:t>
            </a:r>
            <a:r>
              <a:rPr lang="ru-RU" sz="2000" dirty="0" smtClean="0"/>
              <a:t>исследованная </a:t>
            </a:r>
            <a:r>
              <a:rPr lang="ru-RU" sz="2000" dirty="0"/>
              <a:t>В.Ю. Курляндским, оказала прямое влияние на определение показаний к протезированию. Он разработал </a:t>
            </a:r>
            <a:r>
              <a:rPr lang="ru-RU" sz="2000" dirty="0" smtClean="0"/>
              <a:t>экспериментальные </a:t>
            </a:r>
            <a:r>
              <a:rPr lang="ru-RU" sz="2000" dirty="0"/>
              <a:t>модели функциональной патологии, </a:t>
            </a:r>
            <a:r>
              <a:rPr lang="ru-RU" sz="2000" dirty="0" smtClean="0"/>
              <a:t>предложил </a:t>
            </a:r>
            <a:r>
              <a:rPr lang="ru-RU" sz="2000" dirty="0"/>
              <a:t>фиксировать результаты клинического обследования состояния пародонта в специальной схеме — </a:t>
            </a:r>
            <a:r>
              <a:rPr lang="ru-RU" sz="2000" dirty="0" err="1" smtClean="0"/>
              <a:t>пародонтограмме</a:t>
            </a:r>
            <a:r>
              <a:rPr lang="ru-RU" sz="2000" dirty="0" smtClean="0"/>
              <a:t> </a:t>
            </a:r>
            <a:r>
              <a:rPr lang="ru-RU" sz="2000" dirty="0"/>
              <a:t>(</a:t>
            </a:r>
            <a:r>
              <a:rPr lang="ru-RU" sz="2000" dirty="0" err="1"/>
              <a:t>амфодонтограмме</a:t>
            </a:r>
            <a:r>
              <a:rPr lang="ru-RU" sz="2000" dirty="0"/>
              <a:t>), дополненное рентгенологическими </a:t>
            </a:r>
            <a:r>
              <a:rPr lang="ru-RU" sz="2000" dirty="0" smtClean="0"/>
              <a:t>исследованиями</a:t>
            </a:r>
            <a:r>
              <a:rPr lang="ru-RU" sz="2000" dirty="0"/>
              <a:t>, оно стало основой диагностического </a:t>
            </a:r>
            <a:r>
              <a:rPr lang="ru-RU" sz="2000" dirty="0" smtClean="0"/>
              <a:t>процесса</a:t>
            </a:r>
            <a:r>
              <a:rPr lang="ru-RU" sz="2000" dirty="0"/>
              <a:t>. Он предложил эффективные методы ортопедического лечения.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7074213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71223" y="373487"/>
            <a:ext cx="9933389" cy="5537735"/>
          </a:xfrm>
        </p:spPr>
        <p:txBody>
          <a:bodyPr/>
          <a:lstStyle/>
          <a:p>
            <a:pPr algn="just"/>
            <a:r>
              <a:rPr lang="ru-RU" dirty="0"/>
              <a:t>В 1933 году А.Я. </a:t>
            </a:r>
            <a:r>
              <a:rPr lang="ru-RU" dirty="0" err="1"/>
              <a:t>Катц</a:t>
            </a:r>
            <a:r>
              <a:rPr lang="ru-RU" dirty="0"/>
              <a:t>, выступая на Ленинградской протезно-ортопедической конференции с программой </a:t>
            </a:r>
            <a:r>
              <a:rPr lang="ru-RU" dirty="0" smtClean="0"/>
              <a:t>профилактической </a:t>
            </a:r>
            <a:r>
              <a:rPr lang="ru-RU" dirty="0"/>
              <a:t>ортодонтии, впервые изложил план и </a:t>
            </a:r>
            <a:r>
              <a:rPr lang="ru-RU" dirty="0" smtClean="0"/>
              <a:t>методические </a:t>
            </a:r>
            <a:r>
              <a:rPr lang="ru-RU" dirty="0"/>
              <a:t>основы </a:t>
            </a:r>
            <a:r>
              <a:rPr lang="ru-RU" dirty="0" err="1" smtClean="0"/>
              <a:t>ортодонического</a:t>
            </a:r>
            <a:r>
              <a:rPr lang="ru-RU" dirty="0" smtClean="0"/>
              <a:t> </a:t>
            </a:r>
            <a:r>
              <a:rPr lang="ru-RU" dirty="0"/>
              <a:t>лечения </a:t>
            </a:r>
            <a:r>
              <a:rPr lang="ru-RU" dirty="0" smtClean="0"/>
              <a:t>зубочелюстной системы </a:t>
            </a:r>
            <a:r>
              <a:rPr lang="ru-RU" dirty="0"/>
              <a:t>функционально-действующими </a:t>
            </a:r>
            <a:r>
              <a:rPr lang="ru-RU" dirty="0" smtClean="0"/>
              <a:t>аппаратами </a:t>
            </a:r>
            <a:r>
              <a:rPr lang="ru-RU" dirty="0"/>
              <a:t>(так называемая направляющая коронка </a:t>
            </a:r>
            <a:r>
              <a:rPr lang="ru-RU" dirty="0" err="1"/>
              <a:t>Катца</a:t>
            </a:r>
            <a:r>
              <a:rPr lang="ru-RU" dirty="0"/>
              <a:t> и др.). </a:t>
            </a:r>
            <a:r>
              <a:rPr lang="ru-RU" dirty="0" smtClean="0"/>
              <a:t>А.Я</a:t>
            </a:r>
            <a:r>
              <a:rPr lang="ru-RU" dirty="0"/>
              <a:t>. </a:t>
            </a:r>
            <a:r>
              <a:rPr lang="ru-RU" dirty="0" err="1"/>
              <a:t>Катц</a:t>
            </a:r>
            <a:r>
              <a:rPr lang="ru-RU" dirty="0"/>
              <a:t> не только теоретически обосновал идею функциональной </a:t>
            </a:r>
            <a:r>
              <a:rPr lang="ru-RU" dirty="0" smtClean="0"/>
              <a:t>терапии</a:t>
            </a:r>
            <a:r>
              <a:rPr lang="ru-RU" dirty="0"/>
              <a:t>, но и воплотил ее в ряде </a:t>
            </a:r>
            <a:r>
              <a:rPr lang="ru-RU" dirty="0" err="1"/>
              <a:t>ортодонтических</a:t>
            </a:r>
            <a:r>
              <a:rPr lang="ru-RU" dirty="0"/>
              <a:t> аппаратов, при помощи которых для лечения деформаций </a:t>
            </a:r>
            <a:r>
              <a:rPr lang="ru-RU" dirty="0" smtClean="0"/>
              <a:t>зубочелюстной </a:t>
            </a:r>
            <a:r>
              <a:rPr lang="ru-RU" dirty="0"/>
              <a:t>системы используются естественные силы жевательного аппарата, стимулируется рост челюстных костей и развитие жевательной мускулатуры. </a:t>
            </a:r>
          </a:p>
          <a:p>
            <a:pPr algn="just"/>
            <a:r>
              <a:rPr lang="ru-RU" dirty="0"/>
              <a:t>И.С. Рубинов изучал функцию глотания и жевания, а также нервно-рефлекторную координацию </a:t>
            </a:r>
            <a:r>
              <a:rPr lang="ru-RU" dirty="0" smtClean="0"/>
              <a:t>жевательной системы</a:t>
            </a:r>
            <a:r>
              <a:rPr lang="ru-RU" dirty="0"/>
              <a:t>, применив для этого новые, специальные методы </a:t>
            </a:r>
            <a:r>
              <a:rPr lang="ru-RU" dirty="0" smtClean="0"/>
              <a:t>исследования</a:t>
            </a:r>
            <a:r>
              <a:rPr lang="ru-RU" dirty="0"/>
              <a:t>. </a:t>
            </a:r>
          </a:p>
          <a:p>
            <a:pPr algn="just"/>
            <a:r>
              <a:rPr lang="ru-RU" dirty="0"/>
              <a:t>В трудах казанского ортопеда И.М. </a:t>
            </a:r>
            <a:r>
              <a:rPr lang="ru-RU" dirty="0" err="1"/>
              <a:t>Оксмана</a:t>
            </a:r>
            <a:r>
              <a:rPr lang="ru-RU" dirty="0"/>
              <a:t> и его </a:t>
            </a:r>
            <a:r>
              <a:rPr lang="ru-RU" dirty="0" smtClean="0"/>
              <a:t>учеников </a:t>
            </a:r>
            <a:r>
              <a:rPr lang="ru-RU" dirty="0"/>
              <a:t>были разработаны представления о нервной регуляции </a:t>
            </a:r>
            <a:r>
              <a:rPr lang="ru-RU" dirty="0" smtClean="0"/>
              <a:t>жевательного </a:t>
            </a:r>
            <a:r>
              <a:rPr lang="ru-RU" dirty="0"/>
              <a:t>давления при помощи рецепторов периодонта и его афферентной системы, с одной стороны, и </a:t>
            </a:r>
            <a:r>
              <a:rPr lang="ru-RU" dirty="0" smtClean="0"/>
              <a:t>двигательных </a:t>
            </a:r>
            <a:r>
              <a:rPr lang="ru-RU" dirty="0"/>
              <a:t>нервов жевательных мышц как </a:t>
            </a:r>
            <a:r>
              <a:rPr lang="ru-RU" dirty="0" err="1" smtClean="0"/>
              <a:t>эфферентой</a:t>
            </a:r>
            <a:r>
              <a:rPr lang="ru-RU" dirty="0" smtClean="0"/>
              <a:t> </a:t>
            </a:r>
            <a:r>
              <a:rPr lang="ru-RU" dirty="0"/>
              <a:t>части </a:t>
            </a:r>
            <a:r>
              <a:rPr lang="ru-RU" dirty="0" smtClean="0"/>
              <a:t>рефлекторной </a:t>
            </a:r>
            <a:r>
              <a:rPr lang="ru-RU" dirty="0"/>
              <a:t>дуги — с другой, была исследована иннервация зубов, пораженных пародонтозом (1940-е — 60-е годы).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3905108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48496" y="334851"/>
            <a:ext cx="9856116" cy="5576371"/>
          </a:xfrm>
        </p:spPr>
        <p:txBody>
          <a:bodyPr/>
          <a:lstStyle/>
          <a:p>
            <a:pPr algn="just"/>
            <a:r>
              <a:rPr lang="ru-RU" sz="2000" dirty="0" smtClean="0"/>
              <a:t>Под </a:t>
            </a:r>
            <a:r>
              <a:rPr lang="ru-RU" sz="2000" dirty="0"/>
              <a:t>руководством Д.А. </a:t>
            </a:r>
            <a:r>
              <a:rPr lang="ru-RU" sz="2000" dirty="0" err="1"/>
              <a:t>Калвелиса</a:t>
            </a:r>
            <a:r>
              <a:rPr lang="ru-RU" sz="2000" dirty="0"/>
              <a:t>, основателя </a:t>
            </a:r>
            <a:r>
              <a:rPr lang="ru-RU" sz="2000" dirty="0" err="1"/>
              <a:t>биоморфологического</a:t>
            </a:r>
            <a:r>
              <a:rPr lang="ru-RU" sz="2000" dirty="0"/>
              <a:t> </a:t>
            </a:r>
            <a:r>
              <a:rPr lang="ru-RU" sz="2000" dirty="0" smtClean="0"/>
              <a:t>направления </a:t>
            </a:r>
            <a:r>
              <a:rPr lang="ru-RU" sz="2000" dirty="0"/>
              <a:t>в стоматологии, были продолжены </a:t>
            </a:r>
            <a:r>
              <a:rPr lang="ru-RU" sz="2000" dirty="0" smtClean="0"/>
              <a:t>клинико-экспериментальные </a:t>
            </a:r>
            <a:r>
              <a:rPr lang="ru-RU" sz="2000" dirty="0"/>
              <a:t>исследования регуляции функции органов жевательного аппарата. В результате всех этих исследований подверглась значительному усовершенствованию аппаратура, но, главное, коренным образом изменилось все содержание ортодонтии: взгляды на этиологию и патогенез аномалий </a:t>
            </a:r>
            <a:r>
              <a:rPr lang="ru-RU" sz="2000" dirty="0" smtClean="0"/>
              <a:t>прикуса</a:t>
            </a:r>
            <a:r>
              <a:rPr lang="ru-RU" sz="2000" dirty="0"/>
              <a:t>, на методы терапии, на сроки начала лечения </a:t>
            </a:r>
            <a:r>
              <a:rPr lang="ru-RU" sz="2000" dirty="0" err="1" smtClean="0"/>
              <a:t>ортодонтических</a:t>
            </a:r>
            <a:r>
              <a:rPr lang="ru-RU" sz="2000" dirty="0" smtClean="0"/>
              <a:t> </a:t>
            </a:r>
            <a:r>
              <a:rPr lang="ru-RU" sz="2000" dirty="0"/>
              <a:t>больных. В книге «</a:t>
            </a:r>
            <a:r>
              <a:rPr lang="ru-RU" sz="2000" dirty="0" smtClean="0"/>
              <a:t>Ортопедическая </a:t>
            </a:r>
            <a:r>
              <a:rPr lang="ru-RU" sz="2000" dirty="0"/>
              <a:t>стоматология детского возраста» (А.И. </a:t>
            </a:r>
            <a:r>
              <a:rPr lang="ru-RU" sz="2000" dirty="0" err="1"/>
              <a:t>Бетельман</a:t>
            </a:r>
            <a:r>
              <a:rPr lang="ru-RU" sz="2000" dirty="0"/>
              <a:t> и соавторы, 1965) была дана </a:t>
            </a:r>
            <a:r>
              <a:rPr lang="ru-RU" sz="2000" dirty="0" smtClean="0"/>
              <a:t>классификация </a:t>
            </a:r>
            <a:r>
              <a:rPr lang="ru-RU" sz="2000" dirty="0"/>
              <a:t>деформаций зубочелюстной системы, в которой была отражена не только морфологическая, но и функциональная их характеристика.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3460341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06828" y="257577"/>
            <a:ext cx="9997784" cy="5653645"/>
          </a:xfrm>
        </p:spPr>
        <p:txBody>
          <a:bodyPr/>
          <a:lstStyle/>
          <a:p>
            <a:pPr algn="just"/>
            <a:r>
              <a:rPr lang="ru-RU" sz="2000" dirty="0"/>
              <a:t>В 1990 году в ММСИ была создана кафедра ортодонтии и детского протезирования под руководством Л.С. </a:t>
            </a:r>
            <a:r>
              <a:rPr lang="ru-RU" sz="2000" dirty="0" err="1"/>
              <a:t>Персина</a:t>
            </a:r>
            <a:r>
              <a:rPr lang="ru-RU" sz="2000" dirty="0"/>
              <a:t>, где в отделении функциональной диагностики разработаны и </a:t>
            </a:r>
            <a:r>
              <a:rPr lang="ru-RU" sz="2000" dirty="0" smtClean="0"/>
              <a:t>нашли </a:t>
            </a:r>
            <a:r>
              <a:rPr lang="ru-RU" sz="2000" dirty="0"/>
              <a:t>применение различные методы диагностики, позволяющие оценить функциональное состояние мышц челюстно-лицевой области, височно-нижнечелюстных суставов (</a:t>
            </a:r>
            <a:r>
              <a:rPr lang="ru-RU" sz="2000" dirty="0" err="1"/>
              <a:t>аксиография</a:t>
            </a:r>
            <a:r>
              <a:rPr lang="ru-RU" sz="2000" dirty="0"/>
              <a:t>, </a:t>
            </a:r>
            <a:r>
              <a:rPr lang="ru-RU" sz="2000" dirty="0" err="1" smtClean="0"/>
              <a:t>фоноаксиография</a:t>
            </a:r>
            <a:r>
              <a:rPr lang="ru-RU" sz="2000" dirty="0"/>
              <a:t>), пародонта (</a:t>
            </a:r>
            <a:r>
              <a:rPr lang="ru-RU" sz="2000" dirty="0" err="1"/>
              <a:t>периотестометрия</a:t>
            </a:r>
            <a:r>
              <a:rPr lang="ru-RU" sz="2000" dirty="0"/>
              <a:t>).</a:t>
            </a:r>
          </a:p>
          <a:p>
            <a:pPr algn="just"/>
            <a:r>
              <a:rPr lang="ru-RU" sz="2000" dirty="0"/>
              <a:t>Нозологический принцип, характерный для советской </a:t>
            </a:r>
            <a:r>
              <a:rPr lang="ru-RU" sz="2000" dirty="0" smtClean="0"/>
              <a:t>медицины</a:t>
            </a:r>
            <a:r>
              <a:rPr lang="ru-RU" sz="2000" dirty="0"/>
              <a:t>, также получил отражение в научных </a:t>
            </a:r>
            <a:r>
              <a:rPr lang="ru-RU" sz="2000" dirty="0" smtClean="0"/>
              <a:t>исследованиях </a:t>
            </a:r>
            <a:r>
              <a:rPr lang="ru-RU" sz="2000" dirty="0"/>
              <a:t>стоматологов. Так, в учебниках, монографиях и статьях В.Ю. Курляндского описаны основные нозологические формы заболеваний зубочелюстной системы, в его монографии «</a:t>
            </a:r>
            <a:r>
              <a:rPr lang="ru-RU" sz="2000" dirty="0" smtClean="0"/>
              <a:t>Зубочелюстные </a:t>
            </a:r>
            <a:r>
              <a:rPr lang="ru-RU" sz="2000" dirty="0"/>
              <a:t>аномалии у детей и методы их лечения (</a:t>
            </a:r>
            <a:r>
              <a:rPr lang="ru-RU" sz="2000" dirty="0" smtClean="0"/>
              <a:t>ортодонтия</a:t>
            </a:r>
            <a:r>
              <a:rPr lang="ru-RU" sz="2000" dirty="0"/>
              <a:t>)» (1957) представлена клинико-морфологическая </a:t>
            </a:r>
            <a:r>
              <a:rPr lang="ru-RU" sz="2000" dirty="0" smtClean="0"/>
              <a:t>классификация </a:t>
            </a:r>
            <a:r>
              <a:rPr lang="ru-RU" sz="2000" dirty="0"/>
              <a:t>зубочелюстных аномалий, в основе которой лежит идея взаимосвязи формы и функции.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789339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84101" y="283335"/>
            <a:ext cx="10277341" cy="5988676"/>
          </a:xfrm>
        </p:spPr>
        <p:txBody>
          <a:bodyPr/>
          <a:lstStyle/>
          <a:p>
            <a:pPr algn="just"/>
            <a:r>
              <a:rPr lang="ru-RU" sz="2000" dirty="0"/>
              <a:t>Актуальная и сложная проблема патологии пародонта </a:t>
            </a:r>
            <a:r>
              <a:rPr lang="ru-RU" sz="2000" dirty="0" smtClean="0"/>
              <a:t>изучалась </a:t>
            </a:r>
            <a:r>
              <a:rPr lang="ru-RU" sz="2000" dirty="0"/>
              <a:t>при наличии существенных различий в </a:t>
            </a:r>
            <a:r>
              <a:rPr lang="ru-RU" sz="2000" dirty="0" smtClean="0"/>
              <a:t>терминологии </a:t>
            </a:r>
            <a:r>
              <a:rPr lang="ru-RU" sz="2000" dirty="0"/>
              <a:t>и классификациях заболеваний (А.И. Евдокимов, Москва; И.О. </a:t>
            </a:r>
            <a:r>
              <a:rPr lang="ru-RU" sz="2000" dirty="0" smtClean="0"/>
              <a:t>Новик</a:t>
            </a:r>
            <a:r>
              <a:rPr lang="ru-RU" sz="2000" dirty="0"/>
              <a:t>, Киев; Г.Д. </a:t>
            </a:r>
            <a:r>
              <a:rPr lang="ru-RU" sz="2000" dirty="0" err="1"/>
              <a:t>Овруцкий</a:t>
            </a:r>
            <a:r>
              <a:rPr lang="ru-RU" sz="2000" dirty="0"/>
              <a:t>, Казань, и др.).</a:t>
            </a:r>
          </a:p>
          <a:p>
            <a:pPr algn="just"/>
            <a:r>
              <a:rPr lang="ru-RU" sz="2000" dirty="0"/>
              <a:t>На кафедре терапевтической стоматологии ММСИ Е.Е. Платоновым, а затем его учениками, были подробно </a:t>
            </a:r>
            <a:r>
              <a:rPr lang="ru-RU" sz="2000" dirty="0" smtClean="0"/>
              <a:t>изучены </a:t>
            </a:r>
            <a:r>
              <a:rPr lang="ru-RU" sz="2000" dirty="0" err="1"/>
              <a:t>патоморфология</a:t>
            </a:r>
            <a:r>
              <a:rPr lang="ru-RU" sz="2000" dirty="0"/>
              <a:t>, клинические проявления заболеваний пародонта, что привело к пересмотру существовавшего в </a:t>
            </a:r>
            <a:r>
              <a:rPr lang="ru-RU" sz="2000" dirty="0" smtClean="0"/>
              <a:t>стране </a:t>
            </a:r>
            <a:r>
              <a:rPr lang="ru-RU" sz="2000" dirty="0"/>
              <a:t>воззрения о наличии одной нозологической </a:t>
            </a:r>
            <a:r>
              <a:rPr lang="ru-RU" sz="2000" dirty="0" smtClean="0"/>
              <a:t>формы </a:t>
            </a:r>
            <a:r>
              <a:rPr lang="ru-RU" sz="2000" dirty="0"/>
              <a:t>— </a:t>
            </a:r>
            <a:r>
              <a:rPr lang="ru-RU" sz="2000" dirty="0" smtClean="0"/>
              <a:t>пародонтоза — </a:t>
            </a:r>
            <a:r>
              <a:rPr lang="ru-RU" sz="2000" dirty="0"/>
              <a:t>как первично дистрофического процесса в костной ткани с последующим воспалением десны; гингивит рассматривали как симптом пародонтоза. </a:t>
            </a:r>
          </a:p>
          <a:p>
            <a:pPr algn="just"/>
            <a:r>
              <a:rPr lang="ru-RU" sz="2000" dirty="0"/>
              <a:t>Была опубликована классификация болезней пародонта (Т.И. </a:t>
            </a:r>
            <a:r>
              <a:rPr lang="ru-RU" sz="2000" dirty="0" err="1"/>
              <a:t>Лемецкая</a:t>
            </a:r>
            <a:r>
              <a:rPr lang="ru-RU" sz="2000" dirty="0"/>
              <a:t>, 1980), в которой были выделены воспалительные (гингивит, </a:t>
            </a:r>
            <a:r>
              <a:rPr lang="ru-RU" sz="2000" dirty="0" smtClean="0"/>
              <a:t>пародонтит</a:t>
            </a:r>
            <a:r>
              <a:rPr lang="ru-RU" sz="2000" dirty="0"/>
              <a:t>) и дистрофические (пародонтоз, </a:t>
            </a:r>
            <a:r>
              <a:rPr lang="ru-RU" sz="2000" dirty="0" err="1"/>
              <a:t>пародонтолиз</a:t>
            </a:r>
            <a:r>
              <a:rPr lang="ru-RU" sz="2000" dirty="0"/>
              <a:t>, опухоли и опухолевидные заболевания) болезни пародонта.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337348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12890" y="283335"/>
            <a:ext cx="9791722" cy="5627887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000" dirty="0"/>
              <a:t>В 1978 году А.И. Рыбаковым и Г.В. </a:t>
            </a:r>
            <a:r>
              <a:rPr lang="ru-RU" sz="2000" dirty="0" err="1"/>
              <a:t>Банченко</a:t>
            </a:r>
            <a:r>
              <a:rPr lang="ru-RU" sz="2000" dirty="0"/>
              <a:t> была </a:t>
            </a:r>
            <a:r>
              <a:rPr lang="ru-RU" sz="2000" dirty="0" smtClean="0"/>
              <a:t>предложена </a:t>
            </a:r>
            <a:r>
              <a:rPr lang="ru-RU" sz="2000" dirty="0"/>
              <a:t>классификация заболеваний слизистой оболочки полости рта, которая имеет большое значение в практике врача, так как позволяет ориентироваться в многообразии нозологических форм, способствует правильной постановке диагноза и выбору рациональной терапии и профилактических мероприятий. </a:t>
            </a:r>
            <a:endParaRPr lang="ru-RU" sz="2000" dirty="0" smtClean="0"/>
          </a:p>
          <a:p>
            <a:pPr algn="just"/>
            <a:r>
              <a:rPr lang="ru-RU" sz="2000" dirty="0" smtClean="0"/>
              <a:t>Ценным </a:t>
            </a:r>
            <a:r>
              <a:rPr lang="ru-RU" sz="2000" dirty="0"/>
              <a:t>вкладом в стоматологическую науку были классификации зубочелюстных аномалий, предложенные Д.А. </a:t>
            </a:r>
            <a:r>
              <a:rPr lang="ru-RU" sz="2000" dirty="0" err="1"/>
              <a:t>Калвелисом</a:t>
            </a:r>
            <a:r>
              <a:rPr lang="ru-RU" sz="2000" dirty="0"/>
              <a:t> (1964) и </a:t>
            </a:r>
            <a:r>
              <a:rPr lang="en-US" sz="2000" dirty="0"/>
              <a:t>X.</a:t>
            </a:r>
            <a:r>
              <a:rPr lang="ru-RU" sz="2000" dirty="0"/>
              <a:t>А. </a:t>
            </a:r>
            <a:r>
              <a:rPr lang="ru-RU" sz="2000" dirty="0" err="1"/>
              <a:t>Каламкаровым</a:t>
            </a:r>
            <a:r>
              <a:rPr lang="ru-RU" sz="2000" dirty="0"/>
              <a:t> (1972).</a:t>
            </a:r>
          </a:p>
          <a:p>
            <a:pPr algn="just"/>
            <a:r>
              <a:rPr lang="ru-RU" sz="2000" dirty="0" smtClean="0"/>
              <a:t>В </a:t>
            </a:r>
            <a:r>
              <a:rPr lang="ru-RU" sz="2000" dirty="0"/>
              <a:t>1937 году А.И. Евдокимов организовал в Московском стоматологическом институте </a:t>
            </a:r>
            <a:r>
              <a:rPr lang="ru-RU" sz="2000" dirty="0" smtClean="0"/>
              <a:t>кафедры </a:t>
            </a:r>
            <a:r>
              <a:rPr lang="ru-RU" sz="2000" dirty="0"/>
              <a:t>терапевтической, хирургической и ортопедической стоматологии</a:t>
            </a:r>
          </a:p>
          <a:p>
            <a:pPr algn="just"/>
            <a:r>
              <a:rPr lang="ru-RU" sz="2000" dirty="0"/>
              <a:t>Основоположниками терапевтической (консервативной) стоматологии в СССР (прежде ее называли одонтологией), исследующей болезни зубов, пародонта и слизистой </a:t>
            </a:r>
            <a:r>
              <a:rPr lang="ru-RU" sz="2000" dirty="0" smtClean="0"/>
              <a:t>оболочки </a:t>
            </a:r>
            <a:r>
              <a:rPr lang="ru-RU" sz="2000" dirty="0"/>
              <a:t>полости рта, были Е.М. </a:t>
            </a:r>
            <a:r>
              <a:rPr lang="ru-RU" sz="2000" dirty="0" err="1"/>
              <a:t>Гофунг</a:t>
            </a:r>
            <a:r>
              <a:rPr lang="ru-RU" sz="2000" dirty="0"/>
              <a:t> (Украина), А.И. </a:t>
            </a:r>
            <a:r>
              <a:rPr lang="ru-RU" sz="2000" dirty="0" smtClean="0"/>
              <a:t>Евдокимов</a:t>
            </a:r>
            <a:r>
              <a:rPr lang="ru-RU" sz="2000" dirty="0"/>
              <a:t>, И.Г. </a:t>
            </a:r>
            <a:r>
              <a:rPr lang="ru-RU" sz="2000" dirty="0" err="1"/>
              <a:t>Лукомский</a:t>
            </a:r>
            <a:r>
              <a:rPr lang="ru-RU" sz="2000" dirty="0"/>
              <a:t>, Е.Е. Платонов (Москва), Д.А. </a:t>
            </a:r>
            <a:r>
              <a:rPr lang="ru-RU" sz="2000" dirty="0" err="1"/>
              <a:t>Энтин</a:t>
            </a:r>
            <a:r>
              <a:rPr lang="ru-RU" sz="2000" dirty="0"/>
              <a:t> (Ленинград).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6423976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28799" y="244699"/>
            <a:ext cx="10045521" cy="6053070"/>
          </a:xfrm>
        </p:spPr>
        <p:txBody>
          <a:bodyPr>
            <a:normAutofit/>
          </a:bodyPr>
          <a:lstStyle/>
          <a:p>
            <a:pPr algn="just"/>
            <a:r>
              <a:rPr lang="ru-RU" sz="2000" dirty="0"/>
              <a:t>Основоположниками </a:t>
            </a:r>
            <a:r>
              <a:rPr lang="ru-RU" sz="2000" dirty="0" smtClean="0"/>
              <a:t>хирургической </a:t>
            </a:r>
            <a:r>
              <a:rPr lang="ru-RU" sz="2000" dirty="0"/>
              <a:t>стоматологии были стоматолог А.И</a:t>
            </a:r>
            <a:r>
              <a:rPr lang="ru-RU" sz="2000" dirty="0" smtClean="0"/>
              <a:t>. Евдокимов </a:t>
            </a:r>
            <a:r>
              <a:rPr lang="ru-RU" sz="2000" dirty="0"/>
              <a:t>(Москва), заложивший основы клинико-анатомического направления в гнойной хирургической стоматологии, и челюстно-лицевые хирурги А.Э. </a:t>
            </a:r>
            <a:r>
              <a:rPr lang="ru-RU" sz="2000" dirty="0" err="1"/>
              <a:t>Рауэр</a:t>
            </a:r>
            <a:r>
              <a:rPr lang="ru-RU" sz="2000" dirty="0"/>
              <a:t> (Москва) и А.А. </a:t>
            </a:r>
            <a:r>
              <a:rPr lang="ru-RU" sz="2000" dirty="0" err="1"/>
              <a:t>Лимберг</a:t>
            </a:r>
            <a:r>
              <a:rPr lang="ru-RU" sz="2000" dirty="0"/>
              <a:t> (Ленинград).</a:t>
            </a:r>
          </a:p>
          <a:p>
            <a:pPr algn="just"/>
            <a:r>
              <a:rPr lang="ru-RU" sz="2000" dirty="0"/>
              <a:t>В развитии хирургии челюстно-лицевой области </a:t>
            </a:r>
            <a:r>
              <a:rPr lang="ru-RU" sz="2000" dirty="0" smtClean="0"/>
              <a:t>исключительную </a:t>
            </a:r>
            <a:r>
              <a:rPr lang="ru-RU" sz="2000" dirty="0"/>
              <a:t>роль сыграл опыт войны; основателем отечественной военной челюстно-лицевой хирургии и военной стоматологии в целом был Д.А. </a:t>
            </a:r>
            <a:r>
              <a:rPr lang="ru-RU" sz="2000" dirty="0" err="1"/>
              <a:t>Энтин</a:t>
            </a:r>
            <a:r>
              <a:rPr lang="ru-RU" sz="2000" dirty="0"/>
              <a:t> (Ленинград). Классическими трудами обогатили челюстно-лицевую хирургию московские хирурги Н.М. Михельсон и Ф.М. Хитров.</a:t>
            </a:r>
          </a:p>
          <a:p>
            <a:pPr algn="just"/>
            <a:r>
              <a:rPr lang="ru-RU" sz="2000" dirty="0"/>
              <a:t>Третье направление — ортопедическое — оформилось в самостоятельный научно-учебный раздел ортопедической стоматологии в середине 30-х годов, то есть одновременно с терапевтической и хирургической стоматологией. До этого оно было известно как зубопротезирование и развивалось в тесном взаимодействии трех направлений — </a:t>
            </a:r>
            <a:r>
              <a:rPr lang="ru-RU" sz="2000" dirty="0" smtClean="0"/>
              <a:t>анатомо-физиологического</a:t>
            </a:r>
            <a:r>
              <a:rPr lang="ru-RU" sz="2000" dirty="0"/>
              <a:t>, клинико-экспериментального и </a:t>
            </a:r>
            <a:r>
              <a:rPr lang="ru-RU" sz="2000" dirty="0" smtClean="0"/>
              <a:t>технического</a:t>
            </a:r>
            <a:r>
              <a:rPr lang="ru-RU" sz="2000" dirty="0"/>
              <a:t>. Авторами основополагающих исследований в этой области в 20–30-е годы были Е.М. </a:t>
            </a:r>
            <a:r>
              <a:rPr lang="ru-RU" sz="2000" dirty="0" err="1"/>
              <a:t>Гофунг</a:t>
            </a:r>
            <a:r>
              <a:rPr lang="ru-RU" sz="2000" dirty="0"/>
              <a:t>, И.Г. </a:t>
            </a:r>
            <a:r>
              <a:rPr lang="ru-RU" sz="2000" dirty="0" err="1"/>
              <a:t>Лукомский</a:t>
            </a:r>
            <a:r>
              <a:rPr lang="ru-RU" sz="2000" dirty="0"/>
              <a:t>, Д.А. </a:t>
            </a:r>
            <a:r>
              <a:rPr lang="ru-RU" sz="2000" dirty="0" err="1"/>
              <a:t>Энтин</a:t>
            </a:r>
            <a:r>
              <a:rPr lang="ru-RU" sz="2000" dirty="0"/>
              <a:t>; начиная с 40-х годов — В.Ю. Курляндский.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90462968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777285" y="347730"/>
            <a:ext cx="9727327" cy="5563492"/>
          </a:xfrm>
        </p:spPr>
        <p:txBody>
          <a:bodyPr/>
          <a:lstStyle/>
          <a:p>
            <a:pPr algn="just"/>
            <a:r>
              <a:rPr lang="ru-RU" sz="2000" dirty="0" smtClean="0"/>
              <a:t>Оформление </a:t>
            </a:r>
            <a:r>
              <a:rPr lang="ru-RU" sz="2000" dirty="0"/>
              <a:t>детской стоматологии как четвертого самостоятельного научно-учебного раздела и врачебной специальности (детский стоматолог) началось только в 1960-х годах созданием кафедр в Московском </a:t>
            </a:r>
            <a:r>
              <a:rPr lang="ru-RU" sz="2000" dirty="0" smtClean="0"/>
              <a:t>медицинском </a:t>
            </a:r>
            <a:r>
              <a:rPr lang="ru-RU" sz="2000" dirty="0"/>
              <a:t>стоматологическом институте (1963; А.А. Колесов) и Центральном институте усовершенствования врачей (1968; Т.Ф. Виноградова).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77514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29863" y="373487"/>
            <a:ext cx="10410092" cy="5499775"/>
          </a:xfrm>
        </p:spPr>
        <p:txBody>
          <a:bodyPr>
            <a:normAutofit/>
          </a:bodyPr>
          <a:lstStyle/>
          <a:p>
            <a:pPr algn="just"/>
            <a:r>
              <a:rPr lang="ru-RU" sz="3200" dirty="0"/>
              <a:t>Зубоврачевание и стоматология в России прошли </a:t>
            </a:r>
            <a:r>
              <a:rPr lang="ru-RU" sz="3200" dirty="0" smtClean="0"/>
              <a:t>тысяче </a:t>
            </a:r>
            <a:r>
              <a:rPr lang="ru-RU" sz="3200" dirty="0"/>
              <a:t>летний путь развития, в результате которого сформировались врачебная специальность стоматолога и стоматология как </a:t>
            </a:r>
            <a:r>
              <a:rPr lang="ru-RU" sz="3200" dirty="0" smtClean="0"/>
              <a:t>дифференцированный </a:t>
            </a:r>
            <a:r>
              <a:rPr lang="ru-RU" sz="3200" dirty="0"/>
              <a:t>высоко технологичный медико-технический комплекс, являющийся самостоятельной областью научной клинической медицины.</a:t>
            </a:r>
          </a:p>
        </p:txBody>
      </p:sp>
    </p:spTree>
    <p:extLst>
      <p:ext uri="{BB962C8B-B14F-4D97-AF65-F5344CB8AC3E}">
        <p14:creationId xmlns:p14="http://schemas.microsoft.com/office/powerpoint/2010/main" val="1405680699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r"/>
            <a:r>
              <a:rPr lang="ru-RU" dirty="0" smtClean="0"/>
              <a:t>Спасибо за внимание!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78693850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24354" y="296214"/>
            <a:ext cx="10550769" cy="6122171"/>
          </a:xfrm>
        </p:spPr>
        <p:txBody>
          <a:bodyPr>
            <a:normAutofit fontScale="92500" lnSpcReduction="20000"/>
          </a:bodyPr>
          <a:lstStyle/>
          <a:p>
            <a:pPr algn="just"/>
            <a:r>
              <a:rPr lang="ru-RU" sz="2400" dirty="0" smtClean="0"/>
              <a:t>В истории </a:t>
            </a:r>
            <a:r>
              <a:rPr lang="ru-RU" sz="2400" dirty="0"/>
              <a:t>отечественной </a:t>
            </a:r>
            <a:r>
              <a:rPr lang="ru-RU" sz="2400" dirty="0" smtClean="0"/>
              <a:t>стоматологии </a:t>
            </a:r>
            <a:r>
              <a:rPr lang="ru-RU" sz="2400" dirty="0"/>
              <a:t>выделены следующие пять периодов. </a:t>
            </a:r>
            <a:endParaRPr lang="ru-RU" sz="2400" dirty="0" smtClean="0"/>
          </a:p>
          <a:p>
            <a:pPr algn="just"/>
            <a:r>
              <a:rPr lang="ru-RU" sz="2400" dirty="0" smtClean="0"/>
              <a:t>Зубоврачевание </a:t>
            </a:r>
            <a:r>
              <a:rPr lang="ru-RU" sz="2400" dirty="0"/>
              <a:t>в рамках народной медицины и хирургического ремесла: от древности до XVIII века включительно (1-й период). </a:t>
            </a:r>
            <a:endParaRPr lang="ru-RU" sz="2400" dirty="0" smtClean="0"/>
          </a:p>
          <a:p>
            <a:pPr algn="just"/>
            <a:r>
              <a:rPr lang="ru-RU" sz="2400" dirty="0" smtClean="0"/>
              <a:t>Зубоврачевание </a:t>
            </a:r>
            <a:r>
              <a:rPr lang="ru-RU" sz="2400" dirty="0"/>
              <a:t>как самостоятельная область лекарской помощи и одновременно — как направление в клинической хирургии (челюстно-лицевая хирургия): 1-я половина XIX века (2-й </a:t>
            </a:r>
            <a:r>
              <a:rPr lang="ru-RU" sz="2400" dirty="0" smtClean="0"/>
              <a:t>период</a:t>
            </a:r>
            <a:r>
              <a:rPr lang="ru-RU" sz="2400" dirty="0"/>
              <a:t>). </a:t>
            </a:r>
            <a:endParaRPr lang="ru-RU" sz="2400" dirty="0" smtClean="0"/>
          </a:p>
          <a:p>
            <a:pPr algn="just"/>
            <a:r>
              <a:rPr lang="ru-RU" sz="2400" dirty="0" smtClean="0"/>
              <a:t>Подготовка </a:t>
            </a:r>
            <a:r>
              <a:rPr lang="ru-RU" sz="2400" dirty="0"/>
              <a:t>к организационному оформлению врачебной профессии стоматолога: реформа образования (частные </a:t>
            </a:r>
            <a:r>
              <a:rPr lang="ru-RU" sz="2400" dirty="0" smtClean="0"/>
              <a:t>зу</a:t>
            </a:r>
            <a:r>
              <a:rPr lang="ru-RU" sz="2400" dirty="0"/>
              <a:t>боврачебные школы вместо ремесленного ученичества, </a:t>
            </a:r>
            <a:r>
              <a:rPr lang="ru-RU" sz="2400" dirty="0" smtClean="0"/>
              <a:t>первые </a:t>
            </a:r>
            <a:r>
              <a:rPr lang="ru-RU" sz="2400" dirty="0"/>
              <a:t>курсы и кафедра одонтологии в университетах); </a:t>
            </a:r>
            <a:r>
              <a:rPr lang="ru-RU" sz="2400" dirty="0" smtClean="0"/>
              <a:t>возникновение </a:t>
            </a:r>
            <a:r>
              <a:rPr lang="ru-RU" sz="2400" dirty="0"/>
              <a:t>профильных обществ, съездов, печати: 2-я половина XIX — начало XX века (3-й период). </a:t>
            </a:r>
            <a:endParaRPr lang="ru-RU" sz="2400" dirty="0" smtClean="0"/>
          </a:p>
          <a:p>
            <a:pPr algn="just"/>
            <a:r>
              <a:rPr lang="ru-RU" sz="2400" dirty="0" smtClean="0"/>
              <a:t>Становление </a:t>
            </a:r>
            <a:r>
              <a:rPr lang="ru-RU" sz="2400" dirty="0"/>
              <a:t>и развитие советской стоматологии как самостоятельной области научной медицины в СССР: 20-е — 80-е годы XX века (4-й период).</a:t>
            </a:r>
          </a:p>
          <a:p>
            <a:pPr algn="just"/>
            <a:r>
              <a:rPr lang="ru-RU" sz="2400" dirty="0"/>
              <a:t>Поиски эффективной модели стоматологической помощи </a:t>
            </a:r>
            <a:r>
              <a:rPr lang="ru-RU" sz="2400" dirty="0" smtClean="0"/>
              <a:t>населению </a:t>
            </a:r>
            <a:r>
              <a:rPr lang="ru-RU" sz="2400" dirty="0"/>
              <a:t>в постсоветской России: конец XX — начало XXI века (5-й период).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78808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28800" y="180304"/>
            <a:ext cx="9675812" cy="5730918"/>
          </a:xfrm>
        </p:spPr>
        <p:txBody>
          <a:bodyPr/>
          <a:lstStyle/>
          <a:p>
            <a:pPr algn="just"/>
            <a:r>
              <a:rPr lang="ru-RU" sz="2800" dirty="0"/>
              <a:t>К третьему из названных периодов относится зарождение в отечественной одонтологии такой </a:t>
            </a:r>
            <a:r>
              <a:rPr lang="ru-RU" sz="2800" dirty="0" smtClean="0"/>
              <a:t>характерной ее черты, как профилактическое направление. Это было обусловлено общеисторическим фоном, в том числе созданием земств и объявлением профилактики знаменем земской медицины. Конечно, о важности профилактики писали и раньше; так, например, в первой половине XIX </a:t>
            </a:r>
            <a:r>
              <a:rPr lang="ru-RU" sz="2800" dirty="0"/>
              <a:t>века вышла энциклопедическая книга А.М. Соболева «</a:t>
            </a:r>
            <a:r>
              <a:rPr lang="ru-RU" sz="2800" dirty="0" err="1"/>
              <a:t>Дентистика</a:t>
            </a:r>
            <a:r>
              <a:rPr lang="ru-RU" sz="2800" dirty="0"/>
              <a:t>», где отражены вопросы </a:t>
            </a:r>
            <a:r>
              <a:rPr lang="ru-RU" sz="2800" dirty="0" smtClean="0"/>
              <a:t>профилактики </a:t>
            </a:r>
            <a:r>
              <a:rPr lang="ru-RU" sz="2800" dirty="0"/>
              <a:t>заболеваний зубов и полости рта (1829). 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2039678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82615" y="347729"/>
            <a:ext cx="10609385" cy="6158579"/>
          </a:xfrm>
        </p:spPr>
        <p:txBody>
          <a:bodyPr/>
          <a:lstStyle/>
          <a:p>
            <a:pPr algn="just"/>
            <a:r>
              <a:rPr lang="ru-RU" sz="2400" dirty="0"/>
              <a:t>Пионер отечественного детского зубоврачевания А.К. </a:t>
            </a:r>
            <a:r>
              <a:rPr lang="ru-RU" sz="2400" dirty="0" err="1" smtClean="0"/>
              <a:t>Лимберг</a:t>
            </a:r>
            <a:r>
              <a:rPr lang="ru-RU" sz="2400" dirty="0"/>
              <a:t>, организовавший в 1886 году первую в России бесплатную зубоврачебную амбулаторию, выступил на заседании </a:t>
            </a:r>
            <a:r>
              <a:rPr lang="ru-RU" sz="2400" dirty="0" smtClean="0"/>
              <a:t>Российского </a:t>
            </a:r>
            <a:r>
              <a:rPr lang="ru-RU" sz="2400" dirty="0"/>
              <a:t>общества здравия 12 марта 1889 года с программным заявлением: «Деятельность зубных врачей ограничивается пломбированием, выдергиванием больных и вставлением </a:t>
            </a:r>
            <a:r>
              <a:rPr lang="ru-RU" sz="2400" dirty="0" smtClean="0"/>
              <a:t>искусственных </a:t>
            </a:r>
            <a:r>
              <a:rPr lang="ru-RU" sz="2400" dirty="0"/>
              <a:t>зубов. Профилактика и диетика не прилагаются к полости рта. </a:t>
            </a:r>
          </a:p>
          <a:p>
            <a:pPr algn="just"/>
            <a:r>
              <a:rPr lang="ru-RU" sz="2400" dirty="0"/>
              <a:t>Однако активное формирование профилактического направления началось только в 20-е годы XX века (4-й период истории отечественной стоматологии, по нашей периодизации) и опиралось на провозглашенные принципы советского здравоохранения. </a:t>
            </a:r>
          </a:p>
          <a:p>
            <a:pPr algn="just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781065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59523" y="218941"/>
            <a:ext cx="10732477" cy="6269782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400" dirty="0" smtClean="0"/>
              <a:t>Большое </a:t>
            </a:r>
            <a:r>
              <a:rPr lang="ru-RU" sz="2400" dirty="0"/>
              <a:t>значение для профилактики кариеса зубов </a:t>
            </a:r>
            <a:r>
              <a:rPr lang="ru-RU" sz="2400" dirty="0" smtClean="0"/>
              <a:t>приобрело </a:t>
            </a:r>
            <a:r>
              <a:rPr lang="ru-RU" sz="2400" dirty="0"/>
              <a:t>искусственное обогащение питьевой воды </a:t>
            </a:r>
            <a:r>
              <a:rPr lang="ru-RU" sz="2400" dirty="0" smtClean="0"/>
              <a:t>соединениями </a:t>
            </a:r>
            <a:r>
              <a:rPr lang="ru-RU" sz="2400" dirty="0"/>
              <a:t>фтора, которое впервые было применено в конце 40-х годов XX столетия в США, Канаде и СССР (где исследования эффективности фторирования питьевой воды проводились А.И. Рыбаковым, Г.Д. </a:t>
            </a:r>
            <a:r>
              <a:rPr lang="ru-RU" sz="2400" dirty="0" err="1"/>
              <a:t>Овруцким</a:t>
            </a:r>
            <a:r>
              <a:rPr lang="ru-RU" sz="2400" dirty="0"/>
              <a:t> и др.). А.И. Рыбаков с </a:t>
            </a:r>
            <a:r>
              <a:rPr lang="ru-RU" sz="2400" dirty="0" smtClean="0"/>
              <a:t>сотрудниками </a:t>
            </a:r>
            <a:r>
              <a:rPr lang="ru-RU" sz="2400" dirty="0"/>
              <a:t>провел эпидемиологические исследования по проблемам стоматологических заболеваний в определенных </a:t>
            </a:r>
            <a:r>
              <a:rPr lang="ru-RU" sz="2400" dirty="0" smtClean="0"/>
              <a:t>географических </a:t>
            </a:r>
            <a:r>
              <a:rPr lang="ru-RU" sz="2400" dirty="0"/>
              <a:t>и экономических регионах </a:t>
            </a:r>
            <a:r>
              <a:rPr lang="ru-RU" sz="2400" dirty="0" smtClean="0"/>
              <a:t>страны.</a:t>
            </a:r>
            <a:endParaRPr lang="ru-RU" sz="2400" dirty="0"/>
          </a:p>
          <a:p>
            <a:pPr algn="just"/>
            <a:r>
              <a:rPr lang="ru-RU" sz="2400" dirty="0"/>
              <a:t>На основании исследований, в первую очередь А.И. </a:t>
            </a:r>
            <a:r>
              <a:rPr lang="ru-RU" sz="2400" dirty="0" smtClean="0"/>
              <a:t>Евдокимова</a:t>
            </a:r>
            <a:r>
              <a:rPr lang="ru-RU" sz="2400" dirty="0"/>
              <a:t>, его учеников и Е.Е. Платонова, были предложены меры предупреждения патологии пародонта. Значительный вклад в изучение вопросов профилактики в стоматологии внесли </a:t>
            </a:r>
            <a:r>
              <a:rPr lang="ru-RU" sz="2400" dirty="0" smtClean="0"/>
              <a:t>В.Ю. Курляндский</a:t>
            </a:r>
            <a:r>
              <a:rPr lang="ru-RU" sz="2400" dirty="0"/>
              <a:t>, М.И. Грошиков, В.Ф. </a:t>
            </a:r>
            <a:r>
              <a:rPr lang="ru-RU" sz="2400" dirty="0" err="1"/>
              <a:t>Рудько</a:t>
            </a:r>
            <a:r>
              <a:rPr lang="ru-RU" sz="2400" dirty="0"/>
              <a:t>. Было показано, что предупреждение развития кариеса зубов и патологии </a:t>
            </a:r>
            <a:r>
              <a:rPr lang="ru-RU" sz="2400" dirty="0" smtClean="0"/>
              <a:t>пародонта </a:t>
            </a:r>
            <a:r>
              <a:rPr lang="ru-RU" sz="2400" dirty="0"/>
              <a:t>— это одновременно и предупреждение заболеваний горла, носа, уха, легких, суставов, сердца.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422686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571223" y="206062"/>
            <a:ext cx="9933389" cy="5705160"/>
          </a:xfrm>
        </p:spPr>
        <p:txBody>
          <a:bodyPr>
            <a:normAutofit/>
          </a:bodyPr>
          <a:lstStyle/>
          <a:p>
            <a:pPr algn="just"/>
            <a:r>
              <a:rPr lang="ru-RU" dirty="0" smtClean="0"/>
              <a:t>Профилактическое </a:t>
            </a:r>
            <a:r>
              <a:rPr lang="ru-RU" dirty="0"/>
              <a:t>направление стало основополагающим в детской стоматологии, оформившейся в качестве </a:t>
            </a:r>
            <a:r>
              <a:rPr lang="ru-RU" dirty="0" smtClean="0"/>
              <a:t>самостоятельной </a:t>
            </a:r>
            <a:r>
              <a:rPr lang="ru-RU" dirty="0"/>
              <a:t>стоматологической дисциплины в 1960-х годах; с 1983 года на кафедрах стоматологии детского возраста был введен курс первичной профилактики.</a:t>
            </a:r>
            <a:endParaRPr lang="ru-RU" dirty="0" smtClean="0"/>
          </a:p>
          <a:p>
            <a:pPr algn="just"/>
            <a:r>
              <a:rPr lang="ru-RU" dirty="0"/>
              <a:t>Первая и </a:t>
            </a:r>
            <a:r>
              <a:rPr lang="ru-RU" dirty="0" smtClean="0"/>
              <a:t>единственная </a:t>
            </a:r>
            <a:r>
              <a:rPr lang="ru-RU" dirty="0"/>
              <a:t>кафедра профилактики стоматологических заболеваний была создана в 1986 году в ММСИ П.А. </a:t>
            </a:r>
            <a:r>
              <a:rPr lang="ru-RU" dirty="0" err="1"/>
              <a:t>Леусом</a:t>
            </a:r>
            <a:r>
              <a:rPr lang="ru-RU" dirty="0"/>
              <a:t>. С 1990 года кафедрой руководит Э.М. Кузьмина: реализуется комплексная программа исследований по профилактике стоматологических заболеваний, основными направлениями которой являются эпидемиологическое стоматологическое обследование </a:t>
            </a:r>
            <a:r>
              <a:rPr lang="ru-RU" dirty="0" smtClean="0"/>
              <a:t>населения </a:t>
            </a:r>
            <a:r>
              <a:rPr lang="ru-RU" dirty="0"/>
              <a:t>и формирование банка данных стоматологической заболеваемости, обоснование новых методов и средств </a:t>
            </a:r>
            <a:r>
              <a:rPr lang="ru-RU" dirty="0" smtClean="0"/>
              <a:t>профилактики </a:t>
            </a:r>
            <a:r>
              <a:rPr lang="ru-RU" dirty="0"/>
              <a:t>(клинико-экспериментальные исследования), </a:t>
            </a:r>
            <a:r>
              <a:rPr lang="ru-RU" dirty="0" smtClean="0"/>
              <a:t>разработка</a:t>
            </a:r>
            <a:r>
              <a:rPr lang="ru-RU" dirty="0"/>
              <a:t>, внедрение и мониторинг программ профилактики среди различных групп населения в ряде регионов страны, создание модели стоматологического здоровья и выявление факторов риска, способствующих возникновению стоматологических </a:t>
            </a:r>
            <a:r>
              <a:rPr lang="ru-RU" dirty="0" smtClean="0"/>
              <a:t>заболеваний</a:t>
            </a:r>
            <a:r>
              <a:rPr lang="ru-RU" dirty="0"/>
              <a:t>.</a:t>
            </a:r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85830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493950" y="386365"/>
            <a:ext cx="9994006" cy="5924283"/>
          </a:xfrm>
        </p:spPr>
        <p:txBody>
          <a:bodyPr>
            <a:noAutofit/>
          </a:bodyPr>
          <a:lstStyle/>
          <a:p>
            <a:pPr algn="just"/>
            <a:r>
              <a:rPr lang="ru-RU" sz="2200" dirty="0"/>
              <a:t>Президент стоматологической ассоциации России </a:t>
            </a:r>
            <a:r>
              <a:rPr lang="ru-RU" sz="2200" dirty="0" smtClean="0"/>
              <a:t>академик </a:t>
            </a:r>
            <a:r>
              <a:rPr lang="ru-RU" sz="2200" dirty="0"/>
              <a:t>РАМН В.К. Леонтьев предложил (2002) выделение трех направлений профилактики стоматологической патологии: воздействие на </a:t>
            </a:r>
            <a:r>
              <a:rPr lang="ru-RU" sz="2200" dirty="0" err="1"/>
              <a:t>макроорганизм</a:t>
            </a:r>
            <a:r>
              <a:rPr lang="ru-RU" sz="2200" dirty="0"/>
              <a:t> с целью общего </a:t>
            </a:r>
            <a:r>
              <a:rPr lang="ru-RU" sz="2200" dirty="0" smtClean="0"/>
              <a:t>оздоровления</a:t>
            </a:r>
            <a:r>
              <a:rPr lang="ru-RU" sz="2200" dirty="0"/>
              <a:t>; мероприятия, направленные на снижение действия </a:t>
            </a:r>
            <a:r>
              <a:rPr lang="ru-RU" sz="2200" dirty="0" smtClean="0"/>
              <a:t>патогенных </a:t>
            </a:r>
            <a:r>
              <a:rPr lang="ru-RU" sz="2200" dirty="0"/>
              <a:t>факторов в полости рта; усиление резистентности органов полости рта к патогенным воздействиям. </a:t>
            </a:r>
          </a:p>
          <a:p>
            <a:pPr algn="just"/>
            <a:r>
              <a:rPr lang="ru-RU" sz="2200" dirty="0"/>
              <a:t>Одновременно с профилактикой с 1930-х годов стало </a:t>
            </a:r>
            <a:r>
              <a:rPr lang="ru-RU" sz="2200" dirty="0" smtClean="0"/>
              <a:t>явным </a:t>
            </a:r>
            <a:r>
              <a:rPr lang="ru-RU" sz="2200" dirty="0"/>
              <a:t>функциональное направление отечественной </a:t>
            </a:r>
            <a:r>
              <a:rPr lang="ru-RU" sz="2200" dirty="0" smtClean="0"/>
              <a:t>стоматологии</a:t>
            </a:r>
            <a:r>
              <a:rPr lang="ru-RU" sz="2200" dirty="0"/>
              <a:t>. Оно отражало функциональный подход в советской клинической медицине в целом, который тогда уже заметно окрашивал научные поиски ведущих терапевтических и </a:t>
            </a:r>
            <a:r>
              <a:rPr lang="ru-RU" sz="2200" dirty="0" smtClean="0"/>
              <a:t>хирургических </a:t>
            </a:r>
            <a:r>
              <a:rPr lang="ru-RU" sz="2200" dirty="0"/>
              <a:t>клиник страны; оно опиралось на устойчивую традицию отечественной </a:t>
            </a:r>
            <a:r>
              <a:rPr lang="ru-RU" sz="2200" dirty="0" smtClean="0"/>
              <a:t>медицины.</a:t>
            </a:r>
            <a:endParaRPr lang="ru-RU" sz="2200" dirty="0"/>
          </a:p>
        </p:txBody>
      </p:sp>
    </p:spTree>
    <p:extLst>
      <p:ext uri="{BB962C8B-B14F-4D97-AF65-F5344CB8AC3E}">
        <p14:creationId xmlns:p14="http://schemas.microsoft.com/office/powerpoint/2010/main" val="25340381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648496" y="399245"/>
            <a:ext cx="9856116" cy="5511977"/>
          </a:xfrm>
        </p:spPr>
        <p:txBody>
          <a:bodyPr/>
          <a:lstStyle/>
          <a:p>
            <a:pPr algn="just"/>
            <a:r>
              <a:rPr lang="ru-RU" sz="2200" dirty="0" smtClean="0"/>
              <a:t>В терапевтической стоматологии основополагающие исследования Д.А. </a:t>
            </a:r>
            <a:r>
              <a:rPr lang="ru-RU" sz="2200" dirty="0" err="1" smtClean="0"/>
              <a:t>Энтина</a:t>
            </a:r>
            <a:r>
              <a:rPr lang="ru-RU" sz="2200" dirty="0" smtClean="0"/>
              <a:t>, И.Г. </a:t>
            </a:r>
            <a:r>
              <a:rPr lang="ru-RU" sz="2200" dirty="0" err="1" smtClean="0"/>
              <a:t>Лукомского</a:t>
            </a:r>
            <a:r>
              <a:rPr lang="ru-RU" sz="2200" dirty="0" smtClean="0"/>
              <a:t> и созданных ими научных школ по проблеме кариеса зубов носили клинико-экспериментальный характер и способствовали тому, что к 1970 г. была разработана рабочая концепция патогенеза кариеса зубов, которая наиболее полно учитывает роль местных и общих нарушений в организме, приводящих к развитию кариеса.</a:t>
            </a:r>
          </a:p>
          <a:p>
            <a:pPr algn="just"/>
            <a:r>
              <a:rPr lang="ru-RU" sz="2200" dirty="0" smtClean="0"/>
              <a:t>В.Ю. Курляндский впервые установил, что при определенных функциональных изменениях в альвеолярных отростках </a:t>
            </a:r>
            <a:r>
              <a:rPr lang="ru-RU" sz="2200" dirty="0" smtClean="0"/>
              <a:t>возникают </a:t>
            </a:r>
            <a:r>
              <a:rPr lang="ru-RU" sz="2200" dirty="0" smtClean="0"/>
              <a:t>патологические состояния по симптоматике и проявлению сходные с пародонтозом, что пародонтоз — процесс </a:t>
            </a:r>
            <a:r>
              <a:rPr lang="ru-RU" sz="2200" dirty="0" err="1" smtClean="0"/>
              <a:t>генерализованный</a:t>
            </a:r>
            <a:r>
              <a:rPr lang="ru-RU" sz="2200" dirty="0" smtClean="0"/>
              <a:t> и заболевание распространяется на обе челюсти.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56879661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Легкий дым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Легкий дым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Легкий дым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134</TotalTime>
  <Words>2064</Words>
  <Application>Microsoft Office PowerPoint</Application>
  <PresentationFormat>Широкоэкранный</PresentationFormat>
  <Paragraphs>43</Paragraphs>
  <Slides>20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20</vt:i4>
      </vt:variant>
    </vt:vector>
  </HeadingPairs>
  <TitlesOfParts>
    <vt:vector size="24" baseType="lpstr">
      <vt:lpstr>Arial</vt:lpstr>
      <vt:lpstr>Century Gothic</vt:lpstr>
      <vt:lpstr>Wingdings 3</vt:lpstr>
      <vt:lpstr>Легкий дым</vt:lpstr>
      <vt:lpstr>История стоматологии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Спасибо за внимание!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153_kab</dc:creator>
  <cp:lastModifiedBy>153_kab</cp:lastModifiedBy>
  <cp:revision>18</cp:revision>
  <dcterms:created xsi:type="dcterms:W3CDTF">2025-09-01T10:52:25Z</dcterms:created>
  <dcterms:modified xsi:type="dcterms:W3CDTF">2025-09-06T05:19:01Z</dcterms:modified>
</cp:coreProperties>
</file>