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7"/>
  </p:notesMasterIdLst>
  <p:handoutMasterIdLst>
    <p:handoutMasterId r:id="rId38"/>
  </p:handoutMasterIdLst>
  <p:sldIdLst>
    <p:sldId id="321" r:id="rId2"/>
    <p:sldId id="259" r:id="rId3"/>
    <p:sldId id="260" r:id="rId4"/>
    <p:sldId id="261" r:id="rId5"/>
    <p:sldId id="263" r:id="rId6"/>
    <p:sldId id="264" r:id="rId7"/>
    <p:sldId id="267" r:id="rId8"/>
    <p:sldId id="268" r:id="rId9"/>
    <p:sldId id="271" r:id="rId10"/>
    <p:sldId id="273" r:id="rId11"/>
    <p:sldId id="281" r:id="rId12"/>
    <p:sldId id="282" r:id="rId13"/>
    <p:sldId id="283" r:id="rId14"/>
    <p:sldId id="291" r:id="rId15"/>
    <p:sldId id="323" r:id="rId16"/>
    <p:sldId id="293" r:id="rId17"/>
    <p:sldId id="294" r:id="rId18"/>
    <p:sldId id="292" r:id="rId19"/>
    <p:sldId id="295" r:id="rId20"/>
    <p:sldId id="296" r:id="rId21"/>
    <p:sldId id="297" r:id="rId22"/>
    <p:sldId id="298" r:id="rId23"/>
    <p:sldId id="317" r:id="rId24"/>
    <p:sldId id="300" r:id="rId25"/>
    <p:sldId id="309" r:id="rId26"/>
    <p:sldId id="302" r:id="rId27"/>
    <p:sldId id="299" r:id="rId28"/>
    <p:sldId id="307" r:id="rId29"/>
    <p:sldId id="305" r:id="rId30"/>
    <p:sldId id="320" r:id="rId31"/>
    <p:sldId id="324" r:id="rId32"/>
    <p:sldId id="314" r:id="rId33"/>
    <p:sldId id="315" r:id="rId34"/>
    <p:sldId id="319" r:id="rId35"/>
    <p:sldId id="318" r:id="rId36"/>
  </p:sldIdLst>
  <p:sldSz cx="9144000" cy="6858000" type="screen4x3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500" autoAdjust="0"/>
    <p:restoredTop sz="94660"/>
  </p:normalViewPr>
  <p:slideViewPr>
    <p:cSldViewPr>
      <p:cViewPr>
        <p:scale>
          <a:sx n="70" d="100"/>
          <a:sy n="70" d="100"/>
        </p:scale>
        <p:origin x="-2730" y="-10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25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CA8E1E-3BFC-4A5E-A906-4751F266B108}" type="datetimeFigureOut">
              <a:rPr lang="ru-RU" smtClean="0"/>
              <a:pPr/>
              <a:t>23.07.2020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94606-7069-4217-9B10-7290A0F022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990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4F6D0C-F425-46FC-AA7C-5976C707B988}" type="datetimeFigureOut">
              <a:rPr lang="ru-RU" smtClean="0"/>
              <a:pPr/>
              <a:t>23.07.2020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49313"/>
            <a:ext cx="3057525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8DA1C-D0FF-4E30-AFC0-170D482C2F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231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263900" y="517525"/>
            <a:ext cx="3400425" cy="25495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510156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8DA1C-D0FF-4E30-AFC0-170D482C2F47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023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6A638-8AF5-468F-8B59-CA6CC28816F5}" type="datetime1">
              <a:rPr lang="ru-RU" smtClean="0"/>
              <a:pPr/>
              <a:t>23.07.2020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02055-93B4-42EE-891B-16EDC4E48E0B}" type="datetime1">
              <a:rPr lang="ru-RU" smtClean="0"/>
              <a:pPr/>
              <a:t>23.07.2020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3454-61DC-44B2-924D-F525731CBC67}" type="datetime1">
              <a:rPr lang="ru-RU" smtClean="0"/>
              <a:pPr/>
              <a:t>23.07.2020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692275"/>
            <a:ext cx="7770813" cy="17351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457200" y="6248400"/>
            <a:ext cx="2132013" cy="455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968D1-AAA1-4ABF-B705-823199625D91}" type="datetime1">
              <a:rPr lang="ru-RU" smtClean="0"/>
              <a:pPr>
                <a:defRPr/>
              </a:pPr>
              <a:t>23.07.2020</a:t>
            </a:fld>
            <a:endParaRPr lang="en-GB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4013" cy="455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2132013" cy="455613"/>
          </a:xfrm>
        </p:spPr>
        <p:txBody>
          <a:bodyPr/>
          <a:lstStyle>
            <a:lvl1pPr>
              <a:defRPr/>
            </a:lvl1pPr>
          </a:lstStyle>
          <a:p>
            <a:fld id="{B06C249F-D873-47FD-9045-4C1437DADDE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166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AA36F-CC8D-4D4B-9E28-1344D31E383B}" type="datetime1">
              <a:rPr lang="ru-RU" smtClean="0"/>
              <a:pPr/>
              <a:t>23.07.2020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56EF-B09D-4578-92BA-10617F4A1076}" type="datetime1">
              <a:rPr lang="ru-RU" smtClean="0"/>
              <a:pPr/>
              <a:t>23.07.2020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F11A-6FD5-4F1D-AE83-2853500D2A46}" type="datetime1">
              <a:rPr lang="ru-RU" smtClean="0"/>
              <a:pPr/>
              <a:t>23.07.2020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D6776-6710-4A53-99AE-27216FD540FF}" type="datetime1">
              <a:rPr lang="ru-RU" smtClean="0"/>
              <a:pPr/>
              <a:t>23.07.2020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67DB9-7948-417B-824A-AA6D1E8179F3}" type="datetime1">
              <a:rPr lang="ru-RU" smtClean="0"/>
              <a:pPr/>
              <a:t>23.07.2020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66FC-2D1C-44C7-BD54-3DB630021D54}" type="datetime1">
              <a:rPr lang="ru-RU" smtClean="0"/>
              <a:pPr/>
              <a:t>23.07.2020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68C1E-1FF6-40CC-ACD8-882A7AC7BF97}" type="datetime1">
              <a:rPr lang="ru-RU" smtClean="0"/>
              <a:pPr/>
              <a:t>23.07.2020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391D-6A77-43EB-9C54-66DBEB87958B}" type="datetime1">
              <a:rPr lang="ru-RU" smtClean="0"/>
              <a:pPr/>
              <a:t>23.07.2020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2E94E03-ADC3-4526-B7D4-82F11ACC1962}" type="datetime1">
              <a:rPr lang="ru-RU" smtClean="0"/>
              <a:pPr/>
              <a:t>23.07.2020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&#1062;&#1072;&#1088;&#1100;,&#1072;%20&#1094;&#1072;&#1088;&#1100;.mp4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stroisovety.org/wp-content/uploads/2014/06/morilka-dlya-dereva-04.jpg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&#1060;&#1080;&#1079;&#1082;&#1091;&#1083;&#1100;&#1090;&#1084;&#1080;&#1085;&#1091;&#1090;&#1082;&#1072;%20(&#1088;&#1077;&#1082;&#1086;&#1084;&#1077;&#1085;&#1076;&#1086;&#1074;&#1072;&#1085;&#1086;%20&#1091;&#1095;&#1080;&#1090;&#1077;&#1083;&#1103;&#1084;).mp4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&#1057;&#1086;&#1074;&#1077;&#1090;%20&#1087;&#1086;%20&#1085;&#1072;&#1085;&#1077;&#1089;&#1077;&#1085;&#1080;&#1102;%20&#1083;&#1072;&#1082;&#1086;&#1082;&#1088;&#1072;&#1089;&#1086;&#1095;&#1085;&#1099;&#1093;%20&#1087;&#1086;&#1082;&#1088;&#1099;&#1090;&#1080;&#1081;.mp4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Технологический диктант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107504" y="980728"/>
            <a:ext cx="8928992" cy="583264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Font typeface="+mj-lt"/>
              <a:buAutoNum type="arabicPeriod"/>
            </a:pPr>
            <a:r>
              <a:rPr lang="ru-RU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оединение деталей из древесины в единое изделие –</a:t>
            </a:r>
            <a:r>
              <a:rPr lang="en-US" sz="24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……</a:t>
            </a:r>
          </a:p>
          <a:p>
            <a:pPr marL="0" indent="0">
              <a:spcBef>
                <a:spcPts val="0"/>
              </a:spcBef>
              <a:buFont typeface="+mj-lt"/>
              <a:buAutoNum type="arabicPeriod"/>
            </a:pPr>
            <a:r>
              <a:rPr lang="ru-RU" sz="24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Перечислите виды соединений …</a:t>
            </a:r>
          </a:p>
          <a:p>
            <a:pPr marL="0" indent="0">
              <a:spcBef>
                <a:spcPts val="0"/>
              </a:spcBef>
              <a:buFont typeface="+mj-lt"/>
              <a:buAutoNum type="arabicPeriod"/>
            </a:pPr>
            <a:r>
              <a:rPr lang="ru-RU" sz="24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вы знаете виды гвоздей?</a:t>
            </a:r>
          </a:p>
          <a:p>
            <a:pPr marL="0" indent="0">
              <a:spcBef>
                <a:spcPts val="0"/>
              </a:spcBef>
              <a:buFont typeface="+mj-lt"/>
              <a:buAutoNum type="arabicPeriod"/>
            </a:pPr>
            <a:r>
              <a:rPr lang="ru-RU" sz="24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столярные инструменты …</a:t>
            </a:r>
          </a:p>
          <a:p>
            <a:pPr marL="0" indent="0">
              <a:spcBef>
                <a:spcPts val="0"/>
              </a:spcBef>
              <a:buFont typeface="+mj-lt"/>
              <a:buAutoNum type="arabicPeriod"/>
            </a:pPr>
            <a:r>
              <a:rPr lang="ru-RU" sz="24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крепежный </a:t>
            </a:r>
            <a:r>
              <a:rPr lang="ru-RU" sz="2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элемент, имеющий стержень с винтовой нарезкой и головку с прорезью – шлицем или крестообразным углублением для </a:t>
            </a:r>
            <a:r>
              <a:rPr lang="ru-RU" sz="24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отвертки</a:t>
            </a:r>
            <a:r>
              <a:rPr lang="ru-RU" sz="2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b="1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+mj-lt"/>
              <a:buAutoNum type="arabicPeriod"/>
            </a:pPr>
            <a:r>
              <a:rPr lang="ru-RU" sz="24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этого вида соединения винтовая </a:t>
            </a:r>
            <a:r>
              <a:rPr lang="ru-RU" sz="2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нарезка начинается от самой головки </a:t>
            </a:r>
            <a:r>
              <a:rPr lang="ru-RU" sz="24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0" indent="0">
              <a:spcBef>
                <a:spcPts val="0"/>
              </a:spcBef>
              <a:buFont typeface="+mj-lt"/>
              <a:buAutoNum type="arabicPeriod"/>
            </a:pPr>
            <a:r>
              <a:rPr lang="ru-RU" sz="24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  </a:t>
            </a:r>
            <a:r>
              <a:rPr lang="ru-RU" sz="2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ввинчивания </a:t>
            </a:r>
            <a:r>
              <a:rPr lang="ru-RU" sz="24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шурупов?</a:t>
            </a:r>
          </a:p>
          <a:p>
            <a:pPr marL="0" indent="0">
              <a:spcBef>
                <a:spcPts val="0"/>
              </a:spcBef>
              <a:buFont typeface="+mj-lt"/>
              <a:buAutoNum type="arabicPeriod"/>
            </a:pPr>
            <a:r>
              <a:rPr lang="ru-RU" sz="24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вязкое </a:t>
            </a:r>
            <a:r>
              <a:rPr lang="ru-RU" sz="2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липкое вещество, которое наносится на склеиваемые поверхности и хорошо прилипает к </a:t>
            </a:r>
            <a:r>
              <a:rPr lang="ru-RU" sz="24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</a:t>
            </a:r>
            <a:r>
              <a:rPr lang="ru-RU" sz="2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b="1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+mj-lt"/>
              <a:buAutoNum type="arabicPeriod"/>
            </a:pPr>
            <a:r>
              <a:rPr lang="ru-RU" sz="24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натуральные виды клея…</a:t>
            </a:r>
          </a:p>
          <a:p>
            <a:pPr marL="0" indent="0">
              <a:spcBef>
                <a:spcPts val="0"/>
              </a:spcBef>
              <a:buFont typeface="+mj-lt"/>
              <a:buAutoNum type="arabicPeriod"/>
            </a:pPr>
            <a:r>
              <a:rPr lang="ru-RU" sz="24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Приведите примеры синтетического клея…</a:t>
            </a:r>
          </a:p>
          <a:p>
            <a:pPr marL="514350" indent="-514350">
              <a:buFont typeface="+mj-lt"/>
              <a:buAutoNum type="arabicPeriod"/>
            </a:pPr>
            <a:endParaRPr lang="ru-RU" sz="2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2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2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70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2132" y="1857364"/>
            <a:ext cx="3571868" cy="3000396"/>
          </a:xfrm>
        </p:spPr>
        <p:txBody>
          <a:bodyPr>
            <a:normAutofit/>
          </a:bodyPr>
          <a:lstStyle/>
          <a:p>
            <a:pPr marL="95250" indent="-95250">
              <a:buNone/>
            </a:pPr>
            <a:r>
              <a:rPr lang="ru-RU" sz="35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347638"/>
            <a:ext cx="8686800" cy="571504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8.     Виды шурупов</a:t>
            </a:r>
            <a:endParaRPr kumimoji="0" lang="ru-RU" sz="3600" b="1" i="0" u="none" strike="noStrike" kern="1200" cap="all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5277742" y="1678433"/>
            <a:ext cx="3857620" cy="38576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–  с полукруглой головкой;</a:t>
            </a:r>
          </a:p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3200" i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с полупотайной головкой; </a:t>
            </a:r>
          </a:p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– с потайной головкой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1340768"/>
            <a:ext cx="4714908" cy="453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-714404"/>
            <a:ext cx="8686800" cy="838200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14282" y="260648"/>
            <a:ext cx="8686800" cy="571504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cap="all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9.       Инструменты для ввинчивания шурупов</a:t>
            </a:r>
            <a:endParaRPr kumimoji="0" lang="ru-RU" sz="3600" b="1" i="0" u="none" strike="noStrike" kern="1200" cap="all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257612" y="1268760"/>
            <a:ext cx="4643470" cy="492922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95250" lvl="0" indent="-95250" algn="ctr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35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Крестовая,  плоская, звездочка, трехгранная, шестигранная, отвертка для точных работ, или сотового телефона.</a:t>
            </a:r>
            <a:endParaRPr kumimoji="0" lang="ru-RU" sz="35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9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857364"/>
            <a:ext cx="38100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402497" y="1132959"/>
            <a:ext cx="2008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5250" lvl="0" indent="-95250" algn="ctr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3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Отвертки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-180528" y="487108"/>
            <a:ext cx="9531172" cy="571504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cap="all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10.  Инструменты для ввинчивания шурупов</a:t>
            </a:r>
            <a:endParaRPr kumimoji="0" lang="ru-RU" sz="3600" b="1" i="0" u="none" strike="noStrike" kern="1200" cap="all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193107" y="2111782"/>
            <a:ext cx="4758231" cy="492922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95250" marR="0" lvl="0" indent="-952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sz="3500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– кнопка включения, </a:t>
            </a:r>
          </a:p>
          <a:p>
            <a:pPr marL="95250" marR="0" lvl="0" indent="-952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sz="3500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– электродвигатель в корпусе, </a:t>
            </a:r>
          </a:p>
          <a:p>
            <a:pPr marL="95250" marR="0" lvl="0" indent="-952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sz="3500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– патрон, </a:t>
            </a:r>
          </a:p>
          <a:p>
            <a:pPr marL="95250" marR="0" lvl="0" indent="-952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sz="3500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– сверло, </a:t>
            </a:r>
          </a:p>
          <a:p>
            <a:pPr marL="95250" marR="0" lvl="0" indent="-952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sz="3500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– корпус с аккумулятором</a:t>
            </a:r>
            <a:endParaRPr kumimoji="0" lang="ru-RU" sz="350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90000"/>
                </a:schemeClr>
              </a:solidFill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62992"/>
            <a:ext cx="4128960" cy="3516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489999"/>
            <a:ext cx="8686800" cy="8382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54286" y="1628800"/>
            <a:ext cx="28203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5250" lvl="0" indent="-95250" algn="ctr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3600" b="1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Шуруповерт</a:t>
            </a:r>
            <a:endParaRPr lang="ru-RU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2132" y="1857364"/>
            <a:ext cx="3571868" cy="3000396"/>
          </a:xfrm>
        </p:spPr>
        <p:txBody>
          <a:bodyPr>
            <a:normAutofit/>
          </a:bodyPr>
          <a:lstStyle/>
          <a:p>
            <a:pPr marL="95250" indent="-95250">
              <a:buNone/>
            </a:pPr>
            <a:r>
              <a:rPr lang="ru-RU" sz="35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58526" y="836712"/>
            <a:ext cx="8686800" cy="571504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11.   Правила безопасной работы при завинчивание шурупов</a:t>
            </a:r>
            <a:endParaRPr kumimoji="0" lang="ru-RU" sz="3500" b="1" i="0" u="none" strike="noStrike" kern="1200" cap="all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526" y="2428868"/>
            <a:ext cx="884263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2132" y="1857364"/>
            <a:ext cx="3571868" cy="3000396"/>
          </a:xfrm>
        </p:spPr>
        <p:txBody>
          <a:bodyPr>
            <a:normAutofit/>
          </a:bodyPr>
          <a:lstStyle/>
          <a:p>
            <a:pPr marL="95250" indent="-95250">
              <a:buNone/>
            </a:pPr>
            <a:r>
              <a:rPr lang="ru-RU" sz="35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7995" y="796425"/>
            <a:ext cx="8686800" cy="571504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 startAt="12"/>
              <a:tabLst/>
              <a:defRPr/>
            </a:pPr>
            <a:r>
              <a:rPr kumimoji="0" lang="ru-RU" sz="35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 Правила безопасной работы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5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с клеем</a:t>
            </a:r>
            <a:endParaRPr kumimoji="0" lang="ru-RU" sz="3500" b="1" i="0" u="none" strike="noStrike" kern="1200" cap="all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428868"/>
            <a:ext cx="8715436" cy="1939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hlinkClick r:id="rId2" action="ppaction://hlinkfile"/>
          </p:cNvPr>
          <p:cNvPicPr>
            <a:picLocks noChangeAspect="1"/>
          </p:cNvPicPr>
          <p:nvPr/>
        </p:nvPicPr>
        <p:blipFill rotWithShape="1">
          <a:blip r:embed="rId3"/>
          <a:srcRect l="18817" t="10828" r="18645" b="12392"/>
          <a:stretch/>
        </p:blipFill>
        <p:spPr>
          <a:xfrm>
            <a:off x="3575" y="260648"/>
            <a:ext cx="9140425" cy="630932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11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5300663"/>
            <a:ext cx="8458200" cy="11525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2292" name="Picture 4" descr="стол обеденный деревянный, деревянный стол для дачи, круглый деревянный стол, купить стол деревянный, стол кухонный деревянный,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3241675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2" descr="Главная : ФОП Новиков А.В. Товары для бани и сауны. Товары для бани. Бондарные изделия по низким ценам. : Товары для бани. Бонд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149725"/>
            <a:ext cx="2786063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Предметы интерьера Детский мир в Екатеринбург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04813"/>
            <a:ext cx="2741612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8" descr="домики и кормушки для птиц ручной работ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933825"/>
            <a:ext cx="2376487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0" descr="Резные изделия из древесины ценных пород г. Уфа Интерьер холл Деко-Уф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908050"/>
            <a:ext cx="3076575" cy="461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19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4212" y="-243408"/>
            <a:ext cx="7920235" cy="252028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4000" b="1" dirty="0" smtClean="0">
              <a:solidFill>
                <a:srgbClr val="C00000"/>
              </a:solidFill>
              <a:latin typeface="Algerian" pitchFamily="82" charset="0"/>
            </a:endParaRPr>
          </a:p>
        </p:txBody>
      </p:sp>
      <p:pic>
        <p:nvPicPr>
          <p:cNvPr id="13315" name="Рисунок 8" descr="Стол журнальный MM-95-04 от набора &quot;Амадей&quot;, фасад массив дуба - Столы-&quot;Молодечномебель&quot;-Торговый дом ДЕКОР - салон-магазин меб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12"/>
            <a:ext cx="5237163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Рисунок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727244"/>
            <a:ext cx="4013843" cy="313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Рисунок 7" descr="Фото - Все кулончики здесь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995899"/>
            <a:ext cx="3672408" cy="2919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06C249F-D873-47FD-9045-4C1437DADDEE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43099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409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13</a:t>
            </a:r>
            <a:r>
              <a:rPr lang="ru-RU" dirty="0" smtClean="0">
                <a:solidFill>
                  <a:schemeClr val="bg1"/>
                </a:solidFill>
              </a:rPr>
              <a:t>.03.2020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anose="05020102010507070707" pitchFamily="18" charset="2"/>
              <a:buNone/>
            </a:pPr>
            <a:r>
              <a:rPr lang="ru-RU" sz="4800" b="1" dirty="0" smtClean="0">
                <a:solidFill>
                  <a:schemeClr val="bg1"/>
                </a:solidFill>
              </a:rPr>
              <a:t>Тема урока: Отделка изделий из древесины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55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214422"/>
            <a:ext cx="8286808" cy="4929221"/>
          </a:xfrm>
        </p:spPr>
        <p:txBody>
          <a:bodyPr/>
          <a:lstStyle/>
          <a:p>
            <a:pPr>
              <a:defRPr/>
            </a:pPr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познакомимся с отделкой изделий из древесины .  </a:t>
            </a:r>
            <a:b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приёмами выполнения отделки изделий из дерева.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332656"/>
            <a:ext cx="42434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cap="all" dirty="0">
                <a:solidFill>
                  <a:prstClr val="white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Цель урока: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06C249F-D873-47FD-9045-4C1437DADDEE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63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688" y="32048"/>
            <a:ext cx="8686800" cy="838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90000"/>
                  </a:schemeClr>
                </a:solidFill>
              </a:rPr>
              <a:t>ответы</a:t>
            </a:r>
            <a:endParaRPr lang="ru-RU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68863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Font typeface="+mj-lt"/>
              <a:buAutoNum type="arabicPeriod"/>
              <a:tabLst>
                <a:tab pos="0" algn="l"/>
              </a:tabLst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Сборка</a:t>
            </a:r>
          </a:p>
          <a:p>
            <a:pPr marL="0" indent="0">
              <a:spcBef>
                <a:spcPts val="0"/>
              </a:spcBef>
              <a:buFont typeface="+mj-lt"/>
              <a:buAutoNum type="arabicPeriod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Соединение при помощи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гвоздей, шурупов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саморезами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клея.</a:t>
            </a:r>
          </a:p>
          <a:p>
            <a:pPr marL="0" indent="0">
              <a:spcBef>
                <a:spcPts val="0"/>
              </a:spcBef>
              <a:buFont typeface="+mj-lt"/>
              <a:buAutoNum type="arabicPeriod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быкновенные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кровельные; с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насечкой;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винтовыми канавками;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потайной головкой;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обойные.</a:t>
            </a:r>
          </a:p>
          <a:p>
            <a:pPr marL="0" indent="0">
              <a:spcBef>
                <a:spcPts val="0"/>
              </a:spcBef>
              <a:buFont typeface="+mj-lt"/>
              <a:buAutoNum type="arabicPeriod"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Молоток, молоток с прорезью, клещи.</a:t>
            </a:r>
          </a:p>
          <a:p>
            <a:pPr marL="0" indent="0">
              <a:spcBef>
                <a:spcPts val="0"/>
              </a:spcBef>
              <a:buFont typeface="+mj-lt"/>
              <a:buAutoNum type="arabicPeriod"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Шуруп .</a:t>
            </a:r>
          </a:p>
          <a:p>
            <a:pPr marL="0" indent="0">
              <a:spcBef>
                <a:spcPts val="0"/>
              </a:spcBef>
              <a:buFont typeface="+mj-lt"/>
              <a:buAutoNum type="arabicPeriod"/>
            </a:pPr>
            <a:r>
              <a:rPr lang="ru-R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Саморез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marL="0" indent="0">
              <a:spcBef>
                <a:spcPts val="0"/>
              </a:spcBef>
              <a:buFont typeface="+mj-lt"/>
              <a:buAutoNum type="arabicPeriod"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Отвертки и </a:t>
            </a:r>
            <a:r>
              <a:rPr lang="ru-R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шуруповерт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Font typeface="+mj-lt"/>
              <a:buAutoNum type="arabicPeriod"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Клей.</a:t>
            </a:r>
          </a:p>
          <a:p>
            <a:pPr marL="0" indent="0">
              <a:spcBef>
                <a:spcPts val="0"/>
              </a:spcBef>
              <a:buFont typeface="+mj-lt"/>
              <a:buAutoNum type="arabicPeriod"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Растительные 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крахмал), животные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(казеиновый и столярный клей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spcBef>
                <a:spcPts val="0"/>
              </a:spcBef>
              <a:buFont typeface="+mj-lt"/>
              <a:buAutoNum type="arabicPeriod"/>
            </a:pP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«Универсальный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»,  клей ПВА, «Момент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marL="3175" indent="174625">
              <a:buFont typeface="+mj-lt"/>
              <a:buAutoNum type="arabicPeriod"/>
            </a:pPr>
            <a:endParaRPr lang="ru-RU" sz="1800" dirty="0"/>
          </a:p>
          <a:p>
            <a:pPr marL="3175" indent="174625">
              <a:buFont typeface="+mj-lt"/>
              <a:buAutoNum type="arabicPeriod"/>
            </a:pPr>
            <a:endParaRPr lang="ru-RU" sz="1800" dirty="0" smtClean="0">
              <a:solidFill>
                <a:schemeClr val="bg1"/>
              </a:solidFill>
            </a:endParaRPr>
          </a:p>
          <a:p>
            <a:pPr marL="3175" indent="174625">
              <a:buFont typeface="+mj-lt"/>
              <a:buAutoNum type="arabicPeriod"/>
            </a:pPr>
            <a:endParaRPr lang="ru-RU" sz="1800" dirty="0" smtClean="0">
              <a:solidFill>
                <a:schemeClr val="bg1"/>
              </a:solidFill>
            </a:endParaRPr>
          </a:p>
          <a:p>
            <a:pPr marL="3175" indent="174625">
              <a:buFont typeface="+mj-lt"/>
              <a:buAutoNum type="arabicPeriod"/>
            </a:pPr>
            <a:endParaRPr lang="ru-RU" sz="1800" dirty="0" smtClean="0">
              <a:solidFill>
                <a:schemeClr val="bg1"/>
              </a:solidFill>
            </a:endParaRPr>
          </a:p>
          <a:p>
            <a:pPr marL="3175" indent="174625">
              <a:buFont typeface="+mj-lt"/>
              <a:buAutoNum type="arabicPeriod"/>
            </a:pPr>
            <a:endParaRPr lang="ru-RU" sz="1800" dirty="0" smtClean="0">
              <a:solidFill>
                <a:schemeClr val="bg1"/>
              </a:solidFill>
            </a:endParaRPr>
          </a:p>
          <a:p>
            <a:pPr marL="3175" indent="174625">
              <a:buFont typeface="+mj-lt"/>
              <a:buAutoNum type="arabicPeriod"/>
            </a:pPr>
            <a:endParaRPr lang="ru-RU" sz="1800" dirty="0" smtClean="0">
              <a:solidFill>
                <a:schemeClr val="bg1"/>
              </a:solidFill>
            </a:endParaRPr>
          </a:p>
          <a:p>
            <a:pPr marL="3175" indent="174625">
              <a:buFont typeface="+mj-lt"/>
              <a:buAutoNum type="arabicPeriod"/>
            </a:pPr>
            <a:endParaRPr lang="ru-RU" sz="1800" dirty="0" smtClean="0">
              <a:solidFill>
                <a:schemeClr val="bg1"/>
              </a:solidFill>
            </a:endParaRPr>
          </a:p>
          <a:p>
            <a:pPr marL="3175" indent="174625">
              <a:buFont typeface="+mj-lt"/>
              <a:buAutoNum type="arabicPeriod"/>
            </a:pPr>
            <a:endParaRPr lang="ru-RU" sz="1800" dirty="0" smtClean="0">
              <a:solidFill>
                <a:schemeClr val="bg1"/>
              </a:solidFill>
            </a:endParaRPr>
          </a:p>
          <a:p>
            <a:pPr marL="3175" indent="174625">
              <a:buFont typeface="+mj-lt"/>
              <a:buAutoNum type="arabicPeriod"/>
            </a:pPr>
            <a:endParaRPr lang="ru-RU" sz="1800" dirty="0" smtClean="0">
              <a:solidFill>
                <a:schemeClr val="bg1"/>
              </a:solidFill>
            </a:endParaRPr>
          </a:p>
          <a:p>
            <a:pPr marL="3175" indent="174625">
              <a:buFont typeface="+mj-lt"/>
              <a:buAutoNum type="arabicPeriod"/>
            </a:pP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39"/>
          <p:cNvGrpSpPr>
            <a:grpSpLocks/>
          </p:cNvGrpSpPr>
          <p:nvPr/>
        </p:nvGrpSpPr>
        <p:grpSpPr bwMode="auto">
          <a:xfrm>
            <a:off x="755650" y="2133600"/>
            <a:ext cx="7561263" cy="4032250"/>
            <a:chOff x="384" y="1007"/>
            <a:chExt cx="4800" cy="2239"/>
          </a:xfrm>
        </p:grpSpPr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>
              <a:off x="2016" y="1007"/>
              <a:ext cx="1344" cy="384"/>
            </a:xfrm>
            <a:prstGeom prst="flowChartProcess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lIns="91424" tIns="45712" rIns="91424" bIns="45712" anchor="ctr"/>
            <a:lstStyle/>
            <a:p>
              <a:pPr algn="ctr">
                <a:defRPr/>
              </a:pPr>
              <a:r>
                <a:rPr lang="ru-RU" sz="2800" b="1" dirty="0">
                  <a:solidFill>
                    <a:srgbClr val="C00000"/>
                  </a:solidFill>
                  <a:latin typeface="Arial" charset="0"/>
                </a:rPr>
                <a:t>Отделка</a:t>
              </a:r>
            </a:p>
          </p:txBody>
        </p:sp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>
              <a:off x="384" y="2334"/>
              <a:ext cx="1392" cy="384"/>
            </a:xfrm>
            <a:prstGeom prst="flowChartProcess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lIns="91424" tIns="45712" rIns="91424" bIns="45712" anchor="ctr"/>
            <a:lstStyle/>
            <a:p>
              <a:pPr algn="ctr">
                <a:defRPr/>
              </a:pPr>
              <a:r>
                <a:rPr lang="ru-RU" sz="2000" b="1" dirty="0" err="1">
                  <a:solidFill>
                    <a:srgbClr val="002060"/>
                  </a:solidFill>
                  <a:latin typeface="Arial" charset="0"/>
                </a:rPr>
                <a:t>Тонирование</a:t>
              </a:r>
              <a:endParaRPr lang="ru-RU" sz="2000" b="1" dirty="0">
                <a:solidFill>
                  <a:srgbClr val="002060"/>
                </a:solidFill>
                <a:latin typeface="Arial" charset="0"/>
              </a:endParaRPr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>
              <a:off x="864" y="1709"/>
              <a:ext cx="1440" cy="377"/>
            </a:xfrm>
            <a:prstGeom prst="flowChartProcess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lIns="91424" tIns="45712" rIns="91424" bIns="45712"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002060"/>
                  </a:solidFill>
                  <a:latin typeface="Arial" charset="0"/>
                </a:rPr>
                <a:t>Прозрачная</a:t>
              </a:r>
            </a:p>
          </p:txBody>
        </p:sp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>
              <a:off x="3216" y="1757"/>
              <a:ext cx="1642" cy="377"/>
            </a:xfrm>
            <a:prstGeom prst="flowChartProcess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lIns="91424" tIns="45712" rIns="91424" bIns="45712"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002060"/>
                  </a:solidFill>
                  <a:latin typeface="Arial" charset="0"/>
                </a:rPr>
                <a:t>Непрозрачная</a:t>
              </a:r>
            </a:p>
          </p:txBody>
        </p:sp>
        <p:sp>
          <p:nvSpPr>
            <p:cNvPr id="9" name="AutoShape 10"/>
            <p:cNvSpPr>
              <a:spLocks noChangeArrowheads="1"/>
            </p:cNvSpPr>
            <p:nvPr/>
          </p:nvSpPr>
          <p:spPr bwMode="auto">
            <a:xfrm>
              <a:off x="3840" y="2334"/>
              <a:ext cx="1344" cy="712"/>
            </a:xfrm>
            <a:prstGeom prst="flowChartProcess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lIns="91424" tIns="45712" rIns="91424" bIns="45712"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002060"/>
                  </a:solidFill>
                  <a:latin typeface="Arial" charset="0"/>
                </a:rPr>
                <a:t>Окрашивание</a:t>
              </a:r>
            </a:p>
            <a:p>
              <a:pPr algn="ctr">
                <a:defRPr/>
              </a:pPr>
              <a:r>
                <a:rPr lang="ru-RU" sz="2000" b="1" dirty="0">
                  <a:solidFill>
                    <a:srgbClr val="002060"/>
                  </a:solidFill>
                  <a:latin typeface="Arial" charset="0"/>
                </a:rPr>
                <a:t>различными</a:t>
              </a:r>
            </a:p>
            <a:p>
              <a:pPr algn="ctr">
                <a:defRPr/>
              </a:pPr>
              <a:r>
                <a:rPr lang="ru-RU" sz="2000" b="1" dirty="0">
                  <a:solidFill>
                    <a:srgbClr val="002060"/>
                  </a:solidFill>
                  <a:latin typeface="Arial" charset="0"/>
                </a:rPr>
                <a:t>красками </a:t>
              </a:r>
            </a:p>
          </p:txBody>
        </p:sp>
        <p:sp>
          <p:nvSpPr>
            <p:cNvPr id="10" name="AutoShape 11"/>
            <p:cNvSpPr>
              <a:spLocks noChangeArrowheads="1"/>
            </p:cNvSpPr>
            <p:nvPr/>
          </p:nvSpPr>
          <p:spPr bwMode="auto">
            <a:xfrm>
              <a:off x="384" y="2862"/>
              <a:ext cx="1392" cy="384"/>
            </a:xfrm>
            <a:prstGeom prst="flowChartProcess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none" lIns="91424" tIns="45712" rIns="91424" bIns="45712"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002060"/>
                  </a:solidFill>
                  <a:latin typeface="Arial" charset="0"/>
                </a:rPr>
                <a:t>Лакирование</a:t>
              </a:r>
            </a:p>
          </p:txBody>
        </p:sp>
        <p:sp>
          <p:nvSpPr>
            <p:cNvPr id="15370" name="Line 12"/>
            <p:cNvSpPr>
              <a:spLocks noChangeShapeType="1"/>
            </p:cNvSpPr>
            <p:nvPr/>
          </p:nvSpPr>
          <p:spPr bwMode="auto">
            <a:xfrm flipH="1">
              <a:off x="1248" y="1440"/>
              <a:ext cx="768" cy="288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71" name="Line 13"/>
            <p:cNvSpPr>
              <a:spLocks noChangeShapeType="1"/>
            </p:cNvSpPr>
            <p:nvPr/>
          </p:nvSpPr>
          <p:spPr bwMode="auto">
            <a:xfrm>
              <a:off x="3360" y="1440"/>
              <a:ext cx="960" cy="288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72" name="Line 14"/>
            <p:cNvSpPr>
              <a:spLocks noChangeShapeType="1"/>
            </p:cNvSpPr>
            <p:nvPr/>
          </p:nvSpPr>
          <p:spPr bwMode="auto">
            <a:xfrm>
              <a:off x="2016" y="2093"/>
              <a:ext cx="0" cy="961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73" name="Line 16"/>
            <p:cNvSpPr>
              <a:spLocks noChangeShapeType="1"/>
            </p:cNvSpPr>
            <p:nvPr/>
          </p:nvSpPr>
          <p:spPr bwMode="auto">
            <a:xfrm>
              <a:off x="3648" y="2238"/>
              <a:ext cx="0" cy="288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74" name="Line 20"/>
            <p:cNvSpPr>
              <a:spLocks noChangeShapeType="1"/>
            </p:cNvSpPr>
            <p:nvPr/>
          </p:nvSpPr>
          <p:spPr bwMode="auto">
            <a:xfrm>
              <a:off x="1776" y="2526"/>
              <a:ext cx="192" cy="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75" name="Line 21"/>
            <p:cNvSpPr>
              <a:spLocks noChangeShapeType="1"/>
            </p:cNvSpPr>
            <p:nvPr/>
          </p:nvSpPr>
          <p:spPr bwMode="auto">
            <a:xfrm flipH="1">
              <a:off x="1776" y="3054"/>
              <a:ext cx="192" cy="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76" name="Line 23"/>
            <p:cNvSpPr>
              <a:spLocks noChangeShapeType="1"/>
            </p:cNvSpPr>
            <p:nvPr/>
          </p:nvSpPr>
          <p:spPr bwMode="auto">
            <a:xfrm>
              <a:off x="3648" y="2526"/>
              <a:ext cx="192" cy="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363" name="Прямоугольник 16"/>
          <p:cNvSpPr>
            <a:spLocks noChangeArrowheads="1"/>
          </p:cNvSpPr>
          <p:nvPr/>
        </p:nvSpPr>
        <p:spPr bwMode="auto">
          <a:xfrm>
            <a:off x="251520" y="182810"/>
            <a:ext cx="867568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2800" b="1" dirty="0">
                <a:solidFill>
                  <a:srgbClr val="FFFF00"/>
                </a:solidFill>
              </a:rPr>
              <a:t>Отделка изделий из древесины </a:t>
            </a:r>
            <a:r>
              <a:rPr lang="ru-RU" sz="2800" b="1" dirty="0">
                <a:solidFill>
                  <a:schemeClr val="bg1"/>
                </a:solidFill>
              </a:rPr>
              <a:t>–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 окончательная технологическая операция, улучшающая внешний вид изделия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04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558213" cy="76470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Тонирование</a:t>
            </a:r>
            <a:endParaRPr lang="ru-RU" sz="3200" b="1" dirty="0" smtClean="0">
              <a:solidFill>
                <a:schemeClr val="bg1"/>
              </a:solidFill>
            </a:endParaRPr>
          </a:p>
        </p:txBody>
      </p:sp>
      <p:sp>
        <p:nvSpPr>
          <p:cNvPr id="16387" name="Прямоугольник 4"/>
          <p:cNvSpPr>
            <a:spLocks noChangeArrowheads="1"/>
          </p:cNvSpPr>
          <p:nvPr/>
        </p:nvSpPr>
        <p:spPr bwMode="auto">
          <a:xfrm>
            <a:off x="30796" y="627810"/>
            <a:ext cx="90057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2400" b="1" dirty="0" err="1">
                <a:solidFill>
                  <a:srgbClr val="FFFF00"/>
                </a:solidFill>
              </a:rPr>
              <a:t>Тонирование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используют для окрашивания древесины в более тёмный, чем натуральный, цвет. При этом текстура не </a:t>
            </a:r>
            <a:r>
              <a:rPr lang="ru-RU" sz="2400" dirty="0" smtClean="0">
                <a:solidFill>
                  <a:schemeClr val="bg1"/>
                </a:solidFill>
              </a:rPr>
              <a:t>закрашивается. Для </a:t>
            </a:r>
            <a:r>
              <a:rPr lang="ru-RU" sz="2400" dirty="0" err="1">
                <a:solidFill>
                  <a:schemeClr val="bg1"/>
                </a:solidFill>
              </a:rPr>
              <a:t>тонирования</a:t>
            </a:r>
            <a:r>
              <a:rPr lang="ru-RU" sz="2400" dirty="0">
                <a:solidFill>
                  <a:schemeClr val="bg1"/>
                </a:solidFill>
              </a:rPr>
              <a:t> используется морилка</a:t>
            </a:r>
          </a:p>
        </p:txBody>
      </p:sp>
      <p:pic>
        <p:nvPicPr>
          <p:cNvPr id="16388" name="Picture 8" descr="http://2.bp.blogspot.com/-imF1Dpnu9Fs/UjaqHkbz30I/AAAAAAAAEV0/Vms7cmbmTag/s1600/moril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149725"/>
            <a:ext cx="3671888" cy="238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Рисунок 6" descr="цвета морилки фото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0938"/>
            <a:ext cx="410527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Рисунок 5" descr="Продаю шкатулку - Чебоксар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060575"/>
            <a:ext cx="321310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35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1222"/>
            <a:ext cx="8686800" cy="941409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bg1"/>
                </a:solidFill>
              </a:rPr>
              <a:t>Способы нанесения морилки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sz="half" idx="1"/>
          </p:nvPr>
        </p:nvSpPr>
        <p:spPr>
          <a:xfrm>
            <a:off x="42522" y="998537"/>
            <a:ext cx="4643438" cy="15843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Окрашивание морилкой выполняют мягкой широкой кистью или малярным или ватным тампоном</a:t>
            </a:r>
          </a:p>
        </p:txBody>
      </p:sp>
      <p:sp>
        <p:nvSpPr>
          <p:cNvPr id="17412" name="Содержимое 12"/>
          <p:cNvSpPr>
            <a:spLocks noGrp="1"/>
          </p:cNvSpPr>
          <p:nvPr>
            <p:ph sz="half" idx="2"/>
          </p:nvPr>
        </p:nvSpPr>
        <p:spPr>
          <a:xfrm>
            <a:off x="7164388" y="5013325"/>
            <a:ext cx="1827212" cy="131127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7413" name="Picture 6" descr="http://stroisovety.org/wp-content/uploads/2014/06/morilka-dlya-dereva-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52631"/>
            <a:ext cx="3680568" cy="3066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9" descr="http://sarovstroy.ru/wp-content/uploads/2011/08/kras5-0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76"/>
          <a:stretch/>
        </p:blipFill>
        <p:spPr bwMode="auto">
          <a:xfrm>
            <a:off x="3275856" y="3769253"/>
            <a:ext cx="3276451" cy="292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3" descr="Как лакировать дерев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582862"/>
            <a:ext cx="3240088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94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0"/>
            <a:ext cx="8458200" cy="9144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Физкультминутка</a:t>
            </a:r>
            <a:endParaRPr lang="ru-RU" sz="4400" b="1" dirty="0">
              <a:solidFill>
                <a:srgbClr val="FFFF00"/>
              </a:solidFill>
            </a:endParaRPr>
          </a:p>
        </p:txBody>
      </p:sp>
      <p:pic>
        <p:nvPicPr>
          <p:cNvPr id="4" name="Рисунок 3">
            <a:hlinkClick r:id="rId2" action="ppaction://hlinkfile"/>
          </p:cNvPr>
          <p:cNvPicPr>
            <a:picLocks noChangeAspect="1"/>
          </p:cNvPicPr>
          <p:nvPr/>
        </p:nvPicPr>
        <p:blipFill rotWithShape="1">
          <a:blip r:embed="rId3"/>
          <a:srcRect l="5076" t="3458" r="11161" b="12268"/>
          <a:stretch/>
        </p:blipFill>
        <p:spPr>
          <a:xfrm>
            <a:off x="19544" y="914400"/>
            <a:ext cx="9124592" cy="5161386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20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558213" cy="119675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Акриловые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краски</a:t>
            </a:r>
          </a:p>
        </p:txBody>
      </p:sp>
      <p:sp>
        <p:nvSpPr>
          <p:cNvPr id="19459" name="Прямоугольник 4"/>
          <p:cNvSpPr>
            <a:spLocks noChangeArrowheads="1"/>
          </p:cNvSpPr>
          <p:nvPr/>
        </p:nvSpPr>
        <p:spPr bwMode="auto">
          <a:xfrm>
            <a:off x="146050" y="908720"/>
            <a:ext cx="8845550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538163" algn="just" eaLnBrk="1" hangingPunct="1"/>
            <a:r>
              <a:rPr lang="ru-RU" sz="2800" dirty="0"/>
              <a:t> </a:t>
            </a:r>
            <a:r>
              <a:rPr lang="ru-RU" sz="2400" dirty="0">
                <a:solidFill>
                  <a:schemeClr val="bg1"/>
                </a:solidFill>
              </a:rPr>
              <a:t>Акриловые краски универсальны. Они с успехом применяются как для наружных, так и для внутренних работ. </a:t>
            </a:r>
          </a:p>
          <a:p>
            <a:pPr indent="538163" algn="just" eaLnBrk="1" hangingPunct="1"/>
            <a:r>
              <a:rPr lang="ru-RU" sz="2400" dirty="0">
                <a:solidFill>
                  <a:schemeClr val="bg1"/>
                </a:solidFill>
              </a:rPr>
              <a:t>Придают окрашиваемой поверхности не только красивый эстетичный вид, но еще и защищают ее практически ото всех внешних воздействий. </a:t>
            </a:r>
          </a:p>
          <a:p>
            <a:pPr indent="538163" algn="just" eaLnBrk="1" hangingPunct="1"/>
            <a:r>
              <a:rPr lang="ru-RU" sz="2400" dirty="0">
                <a:solidFill>
                  <a:schemeClr val="bg1"/>
                </a:solidFill>
              </a:rPr>
              <a:t>Акриловые краски быстро сохнут, долговечны, не выгорают на солнце, не тускнеют, не трескаются на морозе, устойчивы к мытью и другим видам чистки.</a:t>
            </a:r>
          </a:p>
          <a:p>
            <a:pPr eaLnBrk="1" hangingPunct="1"/>
            <a:endParaRPr lang="ru-RU" sz="2000" dirty="0">
              <a:solidFill>
                <a:srgbClr val="002060"/>
              </a:solidFill>
            </a:endParaRPr>
          </a:p>
          <a:p>
            <a:pPr eaLnBrk="1" hangingPunct="1"/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9460" name="Picture 2" descr="Краска акриловая Polycolor 350 ml Maimeri Краска акриловая Краска художественная Интернет магазин для художников для творчест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724400"/>
            <a:ext cx="3267075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 descr="КРАСКА (DALI) ДАЛИ акриловая для потолков снежно-белая тиксотропная., ЗАО &quot;НПП РОГНЕДА&quot;,РОССИЯ., белый., Для бетона, Москва - В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24400"/>
            <a:ext cx="2303463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8" descr="Краска влагостойкая акриловая белая Крокса, 1,5кг - Продукция &quot; Купить Продажа Оптом Цены Уралинтерьер Екатеринбург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652963"/>
            <a:ext cx="25622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61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Технология </a:t>
            </a:r>
            <a:r>
              <a:rPr lang="ru-RU" b="1" dirty="0" smtClean="0">
                <a:solidFill>
                  <a:schemeClr val="bg1"/>
                </a:solidFill>
              </a:rPr>
              <a:t>непрозрачной </a:t>
            </a:r>
            <a:r>
              <a:rPr lang="ru-RU" b="1" dirty="0">
                <a:solidFill>
                  <a:schemeClr val="bg1"/>
                </a:solidFill>
              </a:rPr>
              <a:t>отделки древесины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506350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48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</a:rPr>
              <a:t>Инструктаж по правилам безопасной работы с красками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1519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1. Избегать попадания краски на кожу.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2. Наносить краску на поверхность изделия только кистью.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3. Если краску наносите губкой, используйте защитные перчатки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4. Нельзя подносить банки с краской близко к лицу. Нельзя краску нюхать. Это может отразиться на состоянии здоровья.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5. При попадании краски в глаза надо немедленно промыть их в большом количестве воды.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6. После выполнения окрашивания промыть кисти и вымыть руки или протереть влажной салфеткой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endParaRPr lang="ru-RU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31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468544" cy="76470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лакирование</a:t>
            </a:r>
            <a:endParaRPr lang="ru-RU" sz="3200" b="1" dirty="0" smtClean="0">
              <a:solidFill>
                <a:schemeClr val="bg1"/>
              </a:solidFill>
            </a:endParaRPr>
          </a:p>
        </p:txBody>
      </p:sp>
      <p:sp>
        <p:nvSpPr>
          <p:cNvPr id="18435" name="Прямоугольник 4"/>
          <p:cNvSpPr>
            <a:spLocks noChangeArrowheads="1"/>
          </p:cNvSpPr>
          <p:nvPr/>
        </p:nvSpPr>
        <p:spPr bwMode="auto">
          <a:xfrm>
            <a:off x="6932" y="764704"/>
            <a:ext cx="9029564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363538" eaLnBrk="1" hangingPunct="1"/>
            <a:r>
              <a:rPr lang="ru-RU" sz="2000" b="1" dirty="0">
                <a:solidFill>
                  <a:srgbClr val="FFFF00"/>
                </a:solidFill>
              </a:rPr>
              <a:t>Лакирование</a:t>
            </a:r>
            <a:r>
              <a:rPr lang="ru-RU" sz="2000" b="1" dirty="0">
                <a:solidFill>
                  <a:schemeClr val="bg1"/>
                </a:solidFill>
              </a:rPr>
              <a:t> – это нанесение на поверхность изделий из древесины тонкого слоя лака.</a:t>
            </a:r>
          </a:p>
          <a:p>
            <a:pPr indent="363538" eaLnBrk="1" hangingPunct="1"/>
            <a:r>
              <a:rPr lang="ru-RU" sz="2000" b="1" dirty="0">
                <a:solidFill>
                  <a:srgbClr val="FFFF00"/>
                </a:solidFill>
              </a:rPr>
              <a:t>Лак</a:t>
            </a:r>
            <a:r>
              <a:rPr lang="ru-RU" sz="2000" b="1" dirty="0">
                <a:solidFill>
                  <a:schemeClr val="bg1"/>
                </a:solidFill>
              </a:rPr>
              <a:t> – </a:t>
            </a:r>
            <a:r>
              <a:rPr lang="ru-RU" sz="2000" dirty="0">
                <a:solidFill>
                  <a:schemeClr val="bg1"/>
                </a:solidFill>
              </a:rPr>
              <a:t>вязкая жидкость специального состава, которая при высыхании образует твёрдое прозрачное покрытие, сквозь которое видна текстура древесины</a:t>
            </a:r>
          </a:p>
        </p:txBody>
      </p:sp>
      <p:pic>
        <p:nvPicPr>
          <p:cNvPr id="18436" name="Рисунок 3" descr="Как правильно лакировать деревянные издел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708275"/>
            <a:ext cx="4895850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Рисунок 4" descr="Продажа Реализуем: лаки в г.Санкт-Петербург - фото, описание, отзывы. Купить (заказать) Реализуем: лаки по выгодной цене в ООО&quot;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781300"/>
            <a:ext cx="3055937" cy="384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6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3410" y="0"/>
            <a:ext cx="9307633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Технология прозрачной отделки древесины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79" y="841248"/>
            <a:ext cx="799288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717032"/>
            <a:ext cx="6814414" cy="279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67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667" y="53707"/>
            <a:ext cx="8686800" cy="838200"/>
          </a:xfrm>
        </p:spPr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Лакировщик -</a:t>
            </a:r>
          </a:p>
        </p:txBody>
      </p:sp>
      <p:pic>
        <p:nvPicPr>
          <p:cNvPr id="4" name="Объект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2385478"/>
            <a:ext cx="6378323" cy="425221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35896" y="96208"/>
            <a:ext cx="55081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это  специалист, который на деревообрабатывающем или мебельном предприятии занимается лакированием изделий из древесины.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3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42" y="4365104"/>
            <a:ext cx="8686800" cy="2492896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i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обыкновенные; </a:t>
            </a:r>
          </a:p>
          <a:p>
            <a:pPr algn="ctr">
              <a:buNone/>
            </a:pPr>
            <a:r>
              <a:rPr lang="ru-RU" i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кровельные;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с насечкой;</a:t>
            </a:r>
            <a:r>
              <a:rPr lang="ru-RU" i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i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с винтовыми канавками; </a:t>
            </a:r>
          </a:p>
          <a:p>
            <a:pPr algn="ctr">
              <a:buNone/>
            </a:pPr>
            <a:r>
              <a:rPr lang="ru-RU" i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с потайной головкой; </a:t>
            </a:r>
          </a:p>
          <a:p>
            <a:pPr algn="ctr">
              <a:buNone/>
            </a:pPr>
            <a:r>
              <a:rPr lang="ru-RU" i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обойные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/>
          <a:srcRect l="7306" t="27825" r="82114"/>
          <a:stretch/>
        </p:blipFill>
        <p:spPr bwMode="auto">
          <a:xfrm>
            <a:off x="362017" y="935041"/>
            <a:ext cx="1090039" cy="354775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0527" y="0"/>
            <a:ext cx="8686800" cy="571504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1.         Виды гвоздей</a:t>
            </a:r>
            <a:endParaRPr kumimoji="0" lang="ru-RU" sz="3600" b="1" i="0" u="none" strike="noStrike" kern="1200" cap="all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55659" y="3068960"/>
            <a:ext cx="427517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/>
          <a:srcRect l="30558"/>
          <a:stretch/>
        </p:blipFill>
        <p:spPr bwMode="auto">
          <a:xfrm>
            <a:off x="3131840" y="701842"/>
            <a:ext cx="5198891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u="sng" dirty="0">
                <a:solidFill>
                  <a:schemeClr val="bg1"/>
                </a:solidFill>
              </a:rPr>
              <a:t>При лакировании необходимо соблюдать следующие правила безопасности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2185" y="2332037"/>
            <a:ext cx="8686800" cy="45259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>
                <a:solidFill>
                  <a:schemeClr val="bg1"/>
                </a:solidFill>
              </a:rPr>
              <a:t>проветривать </a:t>
            </a:r>
            <a:r>
              <a:rPr lang="ru-RU" dirty="0">
                <a:solidFill>
                  <a:schemeClr val="bg1"/>
                </a:solidFill>
              </a:rPr>
              <a:t>помещение;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не лакировать вблизи нагревательных приборов;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не нюхать лак во избежание отравления;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избегать попадания лака на открытые участки тела;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после работы тщательно вымыть руки с мылом;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хранить лаки плотно закрытыми и вдали от открытого огня.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44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07" y="141314"/>
            <a:ext cx="9222499" cy="83820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Виртуальная экскурсия в мастерскую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hlinkClick r:id="rId2" action="ppaction://hlinkfile"/>
          </p:cNvPr>
          <p:cNvPicPr>
            <a:picLocks noChangeAspect="1"/>
          </p:cNvPicPr>
          <p:nvPr/>
        </p:nvPicPr>
        <p:blipFill rotWithShape="1">
          <a:blip r:embed="rId3"/>
          <a:srcRect l="5171" t="8657" r="10707" b="11609"/>
          <a:stretch/>
        </p:blipFill>
        <p:spPr>
          <a:xfrm>
            <a:off x="-54828" y="1412776"/>
            <a:ext cx="9188576" cy="4896544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64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закрепление: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23528" y="1484784"/>
            <a:ext cx="86868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bg1"/>
                </a:solidFill>
              </a:rPr>
              <a:t>1. Что такое отделка изделий из древесины?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bg1"/>
                </a:solidFill>
              </a:rPr>
              <a:t>2. С какой целью перед </a:t>
            </a:r>
            <a:r>
              <a:rPr lang="ru-RU" sz="2800" dirty="0" err="1">
                <a:solidFill>
                  <a:schemeClr val="bg1"/>
                </a:solidFill>
              </a:rPr>
              <a:t>тонированием</a:t>
            </a:r>
            <a:r>
              <a:rPr lang="ru-RU" sz="2800" dirty="0">
                <a:solidFill>
                  <a:schemeClr val="bg1"/>
                </a:solidFill>
              </a:rPr>
              <a:t> поверхность зачищают мелкозернистой шлифовальной шкуркой вдоль волокон?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bg1"/>
                </a:solidFill>
              </a:rPr>
              <a:t>3. Какие инструменты применяют для </a:t>
            </a:r>
            <a:r>
              <a:rPr lang="ru-RU" sz="2800" dirty="0" err="1">
                <a:solidFill>
                  <a:schemeClr val="bg1"/>
                </a:solidFill>
              </a:rPr>
              <a:t>тонирования</a:t>
            </a:r>
            <a:r>
              <a:rPr lang="ru-RU" sz="2800" dirty="0">
                <a:solidFill>
                  <a:schemeClr val="bg1"/>
                </a:solidFill>
              </a:rPr>
              <a:t> и лакирования изделий из древесины?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bg1"/>
                </a:solidFill>
              </a:rPr>
              <a:t>4. Для чего при нанесении лака у края поверхности кисть слегка приподнимают вверх?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bg1"/>
                </a:solidFill>
              </a:rPr>
              <a:t>5. Почему лак наносят на поверхность в несколько слоев?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22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</p:spPr>
        <p:txBody>
          <a:bodyPr/>
          <a:lstStyle/>
          <a:p>
            <a:r>
              <a:rPr lang="ru-RU" sz="2700" dirty="0">
                <a:solidFill>
                  <a:srgbClr val="FFFF00"/>
                </a:solidFill>
              </a:rPr>
              <a:t>Верны ли следующие утверждения?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2756798"/>
              </p:ext>
            </p:extLst>
          </p:nvPr>
        </p:nvGraphicFramePr>
        <p:xfrm>
          <a:off x="179512" y="908721"/>
          <a:ext cx="8812088" cy="592080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200800">
                  <a:extLst>
                    <a:ext uri="{9D8B030D-6E8A-4147-A177-3AD203B41FA5}">
                      <a16:colId xmlns="" xmlns:a16="http://schemas.microsoft.com/office/drawing/2014/main" val="468865275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284081353"/>
                    </a:ext>
                  </a:extLst>
                </a:gridCol>
                <a:gridCol w="819200">
                  <a:extLst>
                    <a:ext uri="{9D8B030D-6E8A-4147-A177-3AD203B41FA5}">
                      <a16:colId xmlns="" xmlns:a16="http://schemas.microsoft.com/office/drawing/2014/main" val="3087425581"/>
                    </a:ext>
                  </a:extLst>
                </a:gridCol>
              </a:tblGrid>
              <a:tr h="46718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утверждения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ДА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НЕТ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38904382"/>
                  </a:ext>
                </a:extLst>
              </a:tr>
              <a:tr h="74866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1. </a:t>
                      </a:r>
                      <a:r>
                        <a:rPr lang="ru-RU" sz="2400" dirty="0" smtClean="0"/>
                        <a:t>Отделка улучшает внешний вид изделия из древесины.</a:t>
                      </a:r>
                      <a:endParaRPr lang="ru-RU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704889575"/>
                  </a:ext>
                </a:extLst>
              </a:tr>
              <a:tr h="109091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2. </a:t>
                      </a:r>
                      <a:r>
                        <a:rPr lang="ru-RU" sz="2400" dirty="0" err="1" smtClean="0"/>
                        <a:t>Тонирование</a:t>
                      </a:r>
                      <a:r>
                        <a:rPr lang="ru-RU" sz="2400" dirty="0" smtClean="0"/>
                        <a:t> применяют для окрашивания древесины в более 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ru-RU" sz="2400" dirty="0" smtClean="0"/>
                        <a:t>светлый, чем натуральный, цвет.</a:t>
                      </a:r>
                      <a:endParaRPr lang="ru-RU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830221047"/>
                  </a:ext>
                </a:extLst>
              </a:tr>
              <a:tr h="109091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3. </a:t>
                      </a:r>
                      <a:r>
                        <a:rPr lang="ru-RU" sz="2400" dirty="0" smtClean="0"/>
                        <a:t>Морилку можно наносить кистью или куском ваты, обернутым чистой хлопчатобумажной тканью.</a:t>
                      </a:r>
                      <a:endParaRPr lang="ru-RU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61227231"/>
                  </a:ext>
                </a:extLst>
              </a:tr>
              <a:tr h="74866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4. </a:t>
                      </a:r>
                      <a:r>
                        <a:rPr lang="ru-RU" sz="2400" dirty="0" smtClean="0"/>
                        <a:t>Лакирование предохраняет</a:t>
                      </a:r>
                      <a:r>
                        <a:rPr lang="ru-RU" sz="2400" baseline="0" dirty="0" smtClean="0"/>
                        <a:t> поверхность древесины от попадания влаги.</a:t>
                      </a:r>
                      <a:endParaRPr lang="ru-RU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320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266683086"/>
                  </a:ext>
                </a:extLst>
              </a:tr>
              <a:tr h="74866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5. </a:t>
                      </a:r>
                      <a:r>
                        <a:rPr lang="ru-RU" sz="2400" dirty="0" smtClean="0"/>
                        <a:t>При лакировании кисть перемещают вдоль волокон древесины.</a:t>
                      </a:r>
                      <a:endParaRPr lang="ru-RU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712184478"/>
                  </a:ext>
                </a:extLst>
              </a:tr>
              <a:tr h="721609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534378" y="4653136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24328" y="3573016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490073" y="1556791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328694" y="2550643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524328" y="5445224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532769" y="616530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617351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57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5643578"/>
            <a:ext cx="3857652" cy="92869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Своей работой на уроке я  недоволен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500042"/>
            <a:ext cx="3500430" cy="25403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60" y="3071809"/>
            <a:ext cx="3500462" cy="22624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570" y="357166"/>
            <a:ext cx="3214710" cy="321471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06C249F-D873-47FD-9045-4C1437DADDEE}" type="slidenum">
              <a:rPr lang="en-GB" smtClean="0"/>
              <a:pPr/>
              <a:t>34</a:t>
            </a:fld>
            <a:endParaRPr lang="en-GB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3071810"/>
            <a:ext cx="25003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Своей работой на уроке  я доволен.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429388" y="3714752"/>
            <a:ext cx="30003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Своей работой на уроке я не совсем доволен.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8388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916832"/>
            <a:ext cx="4536504" cy="45365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963488"/>
            <a:ext cx="8064896" cy="403244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74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6496" y="3215620"/>
            <a:ext cx="8686800" cy="34537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молотки: </a:t>
            </a:r>
          </a:p>
          <a:p>
            <a:pPr algn="ctr">
              <a:buNone/>
            </a:pPr>
            <a:r>
              <a:rPr lang="ru-RU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боёк; </a:t>
            </a:r>
            <a:r>
              <a:rPr lang="ru-RU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носок; </a:t>
            </a:r>
          </a:p>
          <a:p>
            <a:pPr algn="ctr">
              <a:buNone/>
            </a:pPr>
            <a:r>
              <a:rPr lang="ru-RU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прорезь для вытаскивания гвоздей;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клещи: </a:t>
            </a:r>
          </a:p>
          <a:p>
            <a:pPr algn="ctr">
              <a:buNone/>
            </a:pPr>
            <a:r>
              <a:rPr lang="ru-RU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губки; </a:t>
            </a:r>
            <a:r>
              <a:rPr lang="ru-RU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ось;</a:t>
            </a:r>
            <a:r>
              <a:rPr lang="ru-RU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ручки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46496" y="0"/>
            <a:ext cx="8686800" cy="571504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2.    столярные инструменты</a:t>
            </a:r>
            <a:endParaRPr kumimoji="0" lang="ru-RU" sz="3600" b="1" i="0" u="none" strike="noStrike" kern="1200" cap="all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496" y="1101920"/>
            <a:ext cx="8719014" cy="211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вал 4"/>
          <p:cNvSpPr/>
          <p:nvPr/>
        </p:nvSpPr>
        <p:spPr>
          <a:xfrm>
            <a:off x="261842" y="2187531"/>
            <a:ext cx="1805224" cy="6480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752" y="2204864"/>
            <a:ext cx="4584846" cy="422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53874" y="7707"/>
            <a:ext cx="8686800" cy="571504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3.         Соединение на гвоздях</a:t>
            </a:r>
            <a:endParaRPr kumimoji="0" lang="ru-RU" sz="3600" b="1" i="0" u="none" strike="noStrike" kern="1200" cap="all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184" y="1064254"/>
            <a:ext cx="90188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Какое соединение </a:t>
            </a:r>
            <a:r>
              <a:rPr lang="ru-RU" sz="3200" dirty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будет более </a:t>
            </a:r>
            <a:r>
              <a:rPr lang="ru-RU" sz="32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прочным и почему?</a:t>
            </a:r>
            <a:endParaRPr lang="ru-RU" sz="32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/>
          <a:srcRect b="8579"/>
          <a:stretch/>
        </p:blipFill>
        <p:spPr bwMode="auto">
          <a:xfrm>
            <a:off x="314324" y="3389530"/>
            <a:ext cx="542928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3482" y="177543"/>
            <a:ext cx="9001124" cy="571504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4.      Последовательность</a:t>
            </a:r>
            <a:r>
              <a:rPr kumimoji="0" lang="ru-RU" sz="3600" b="1" i="0" u="none" strike="noStrike" kern="1200" cap="all" spc="0" normalizeH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Соединение на гвоздях</a:t>
            </a:r>
            <a:endParaRPr kumimoji="0" lang="ru-RU" sz="3600" b="1" i="0" u="none" strike="noStrike" kern="1200" cap="all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/>
          <a:srcRect b="11216"/>
          <a:stretch/>
        </p:blipFill>
        <p:spPr bwMode="auto">
          <a:xfrm>
            <a:off x="5953015" y="3389530"/>
            <a:ext cx="3071591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971307" y="5347973"/>
            <a:ext cx="436440" cy="849869"/>
          </a:xfrm>
        </p:spPr>
        <p:txBody>
          <a:bodyPr/>
          <a:lstStyle/>
          <a:p>
            <a:r>
              <a:rPr lang="ru-RU" dirty="0"/>
              <a:t>3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/>
          <a:srcRect b="11370"/>
          <a:stretch/>
        </p:blipFill>
        <p:spPr bwMode="auto">
          <a:xfrm>
            <a:off x="1993428" y="1000721"/>
            <a:ext cx="5328592" cy="2245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755576" y="5733256"/>
            <a:ext cx="936104" cy="2880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1202868" y="5452337"/>
            <a:ext cx="403412" cy="849869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8468816" y="3509392"/>
            <a:ext cx="403412" cy="849869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3923928" y="2075075"/>
            <a:ext cx="403412" cy="849869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4</a:t>
            </a: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5189527" y="2101970"/>
            <a:ext cx="403412" cy="849869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2132" y="1857364"/>
            <a:ext cx="3571868" cy="3000396"/>
          </a:xfrm>
        </p:spPr>
        <p:txBody>
          <a:bodyPr>
            <a:normAutofit/>
          </a:bodyPr>
          <a:lstStyle/>
          <a:p>
            <a:pPr marL="95250" indent="-95250">
              <a:buNone/>
            </a:pPr>
            <a:r>
              <a:rPr lang="ru-RU" sz="35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28599" y="314888"/>
            <a:ext cx="8686800" cy="571504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5.         Приемы Вытаскивание гвоздей</a:t>
            </a:r>
            <a:endParaRPr kumimoji="0" lang="ru-RU" sz="3600" b="1" i="0" u="none" strike="noStrike" kern="1200" cap="all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0" y="4357694"/>
            <a:ext cx="9144000" cy="250030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70000"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9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8631" y="1700808"/>
            <a:ext cx="8246737" cy="3153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3008" y="-1192714"/>
            <a:ext cx="8686800" cy="838200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2132" y="1857364"/>
            <a:ext cx="3571868" cy="3000396"/>
          </a:xfrm>
        </p:spPr>
        <p:txBody>
          <a:bodyPr>
            <a:normAutofit/>
          </a:bodyPr>
          <a:lstStyle/>
          <a:p>
            <a:pPr marL="95250" indent="-95250">
              <a:buNone/>
            </a:pPr>
            <a:r>
              <a:rPr lang="ru-RU" sz="35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0363" y="678637"/>
            <a:ext cx="8686800" cy="571504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6.        Повышение прочности соединений</a:t>
            </a:r>
            <a:endParaRPr kumimoji="0" lang="ru-RU" sz="3600" b="1" i="0" u="none" strike="noStrike" kern="1200" cap="all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5143504" y="1643050"/>
            <a:ext cx="4000496" cy="32147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70000"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9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781" y="1857364"/>
            <a:ext cx="846077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0821" y="-1544808"/>
            <a:ext cx="8686800" cy="838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2132" y="1857364"/>
            <a:ext cx="3571868" cy="3000396"/>
          </a:xfrm>
        </p:spPr>
        <p:txBody>
          <a:bodyPr>
            <a:normAutofit/>
          </a:bodyPr>
          <a:lstStyle/>
          <a:p>
            <a:pPr marL="95250" indent="-95250">
              <a:buNone/>
            </a:pPr>
            <a:r>
              <a:rPr lang="ru-RU" sz="35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0914" y="171448"/>
            <a:ext cx="8686800" cy="571504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7.     Правила безопасной работы при забивании</a:t>
            </a:r>
            <a:r>
              <a:rPr kumimoji="0" lang="ru-RU" sz="3500" b="1" i="0" u="none" strike="noStrike" kern="1200" cap="all" spc="0" normalizeH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гвоздей</a:t>
            </a:r>
            <a:endParaRPr kumimoji="0" lang="ru-RU" sz="3500" b="1" i="0" u="none" strike="noStrike" kern="1200" cap="all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943" y="1857364"/>
            <a:ext cx="8840771" cy="257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967</TotalTime>
  <Words>912</Words>
  <Application>Microsoft Office PowerPoint</Application>
  <PresentationFormat>Экран (4:3)</PresentationFormat>
  <Paragraphs>192</Paragraphs>
  <Slides>35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Трек</vt:lpstr>
      <vt:lpstr>Технологический диктант</vt:lpstr>
      <vt:lpstr>ответы</vt:lpstr>
      <vt:lpstr>Презентация PowerPoint</vt:lpstr>
      <vt:lpstr>Презентация PowerPoint</vt:lpstr>
      <vt:lpstr>Презентация PowerPoint</vt:lpstr>
      <vt:lpstr>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13.03.2020 г.</vt:lpstr>
      <vt:lpstr>познакомимся с отделкой изделий из древесины .    С приёмами выполнения отделки изделий из дерева.  </vt:lpstr>
      <vt:lpstr>Презентация PowerPoint</vt:lpstr>
      <vt:lpstr> Тонирование</vt:lpstr>
      <vt:lpstr>Способы нанесения морилки</vt:lpstr>
      <vt:lpstr>Презентация PowerPoint</vt:lpstr>
      <vt:lpstr> Акриловые краски</vt:lpstr>
      <vt:lpstr>Технология непрозрачной отделки древесины</vt:lpstr>
      <vt:lpstr>Инструктаж по правилам безопасной работы с красками </vt:lpstr>
      <vt:lpstr> лакирование</vt:lpstr>
      <vt:lpstr>Технология прозрачной отделки древесины</vt:lpstr>
      <vt:lpstr>Лакировщик -</vt:lpstr>
      <vt:lpstr>При лакировании необходимо соблюдать следующие правила безопасности</vt:lpstr>
      <vt:lpstr>Виртуальная экскурсия в мастерскую</vt:lpstr>
      <vt:lpstr>закрепление:</vt:lpstr>
      <vt:lpstr>Верны ли следующие утверждения?</vt:lpstr>
      <vt:lpstr>Своей работой на уроке я  недоволен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Николай</dc:creator>
  <cp:lastModifiedBy>Пользователь Windows</cp:lastModifiedBy>
  <cp:revision>77</cp:revision>
  <cp:lastPrinted>2020-03-12T15:25:56Z</cp:lastPrinted>
  <dcterms:created xsi:type="dcterms:W3CDTF">2015-03-15T12:40:28Z</dcterms:created>
  <dcterms:modified xsi:type="dcterms:W3CDTF">2020-07-23T13:04:18Z</dcterms:modified>
</cp:coreProperties>
</file>