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64" r:id="rId4"/>
    <p:sldId id="260" r:id="rId5"/>
    <p:sldId id="261" r:id="rId6"/>
    <p:sldId id="263" r:id="rId7"/>
    <p:sldId id="281" r:id="rId8"/>
    <p:sldId id="282" r:id="rId9"/>
    <p:sldId id="265" r:id="rId10"/>
    <p:sldId id="283" r:id="rId11"/>
    <p:sldId id="267" r:id="rId12"/>
    <p:sldId id="274" r:id="rId13"/>
    <p:sldId id="273" r:id="rId14"/>
    <p:sldId id="272" r:id="rId15"/>
    <p:sldId id="271" r:id="rId16"/>
    <p:sldId id="276" r:id="rId17"/>
    <p:sldId id="277" r:id="rId18"/>
    <p:sldId id="279" r:id="rId19"/>
    <p:sldId id="28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1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8CE0-631B-41A5-B099-7DE71991784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5E409CB-EE79-4EC0-A36E-AC4D049EF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14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8CE0-631B-41A5-B099-7DE71991784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E409CB-EE79-4EC0-A36E-AC4D049EF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8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8CE0-631B-41A5-B099-7DE71991784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E409CB-EE79-4EC0-A36E-AC4D049EF01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3722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8CE0-631B-41A5-B099-7DE71991784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E409CB-EE79-4EC0-A36E-AC4D049EF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53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8CE0-631B-41A5-B099-7DE71991784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E409CB-EE79-4EC0-A36E-AC4D049EF01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1952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8CE0-631B-41A5-B099-7DE71991784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E409CB-EE79-4EC0-A36E-AC4D049EF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857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8CE0-631B-41A5-B099-7DE71991784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9CB-EE79-4EC0-A36E-AC4D049EF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81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8CE0-631B-41A5-B099-7DE71991784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9CB-EE79-4EC0-A36E-AC4D049EF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79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8CE0-631B-41A5-B099-7DE71991784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9CB-EE79-4EC0-A36E-AC4D049EF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2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8CE0-631B-41A5-B099-7DE71991784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E409CB-EE79-4EC0-A36E-AC4D049EF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8CE0-631B-41A5-B099-7DE71991784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E409CB-EE79-4EC0-A36E-AC4D049EF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43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8CE0-631B-41A5-B099-7DE71991784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E409CB-EE79-4EC0-A36E-AC4D049EF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1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8CE0-631B-41A5-B099-7DE71991784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9CB-EE79-4EC0-A36E-AC4D049EF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5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8CE0-631B-41A5-B099-7DE71991784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9CB-EE79-4EC0-A36E-AC4D049EF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30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8CE0-631B-41A5-B099-7DE71991784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09CB-EE79-4EC0-A36E-AC4D049EF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97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8CE0-631B-41A5-B099-7DE71991784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E409CB-EE79-4EC0-A36E-AC4D049EF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7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8CE0-631B-41A5-B099-7DE71991784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5E409CB-EE79-4EC0-A36E-AC4D049EF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27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415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026" t="13432" r="20902" b="5208"/>
          <a:stretch/>
        </p:blipFill>
        <p:spPr>
          <a:xfrm>
            <a:off x="2326104" y="109536"/>
            <a:ext cx="8373979" cy="65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63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5920" y="248798"/>
            <a:ext cx="10321492" cy="284295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Цементоциты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(рис.5-6) – лежат на поверхности цемента в особых лакунах (полостях) и по своему строению они очень похожи на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цементоциты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костной ткани.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Цементоциты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имеют длинные отростки, и там где клеточный цемент напрямую прилежит к поверхности дентина – отростки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цементоцитов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напрямую контактировать с дентинными трубочками. При образовании новых слоев цемента –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цементоциты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внутренних слоев постепенно гибнут, образуя в цементе пустые лакуны. Цементобласты – эти клетки являются «строителями цемента», т.е. обеспечивают отложение все новых его слоев. Отложение цемента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цементобластами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происходит в течение всей жизни человека, и поэтому толщина цемента в области верхушек корней – увеличивается к концу жизни в несколько раз.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44" y="3461969"/>
            <a:ext cx="3865842" cy="3037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586" y="3461969"/>
            <a:ext cx="3667372" cy="30374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55506" y="5022088"/>
            <a:ext cx="29135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Рис.6 (обозначения), где 1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цементоцит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– дентинные трубочки, 3 – контакты отростков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цементоцитов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дентинными трубочками.</a:t>
            </a:r>
          </a:p>
        </p:txBody>
      </p:sp>
    </p:spTree>
    <p:extLst>
      <p:ext uri="{BB962C8B-B14F-4D97-AF65-F5344CB8AC3E}">
        <p14:creationId xmlns:p14="http://schemas.microsoft.com/office/powerpoint/2010/main" val="1695444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199025" cy="793158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Коллагеновые волокна  </a:t>
            </a:r>
            <a:b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613" y="1263534"/>
            <a:ext cx="5584970" cy="53658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Самой важной частью коллагеновых волокон цемента являются так называемые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шарпеевские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волокна». Они являются терминальными участками волокон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периодонтального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прикрепления зуба со стороны цемента. На рис.7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увидеть гистологический препарат, на котором видно, что радиальные коллагеновые волокна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периодонтальной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щели и цемента корня зуба – являются «единым целым».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872" y="1662547"/>
            <a:ext cx="5673560" cy="4228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39276" y="5951568"/>
            <a:ext cx="4818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периодонта и цемента корня зуба 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218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9418" y="581892"/>
            <a:ext cx="10326832" cy="56027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считалось, что радиальные волокна периодонта (которые с одной стороны фиксируются к компактной пластинке альвеолы, а с другой – к цементу корня) – являются единым целым. Но современные исследования свидетельствуют, что это не совсем верно. Терминальные участки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-альвеолярных волокон периодонта начинают формироваться обособленно друг от друга: одна часть – со стороны цемента корня зуба, а другая часть – со стороны костной пластинки альвеолы.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когда обе части волокон доходят до середины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периодонтальной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щели – они соединяются посредством незрелых коллагеновых волокон (волокон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проколлагена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единую сеть. Сплетение волокон незрелого коллагена в центре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периодонтальной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щели называют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зихеровским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сплетением».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82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131642"/>
              </p:ext>
            </p:extLst>
          </p:nvPr>
        </p:nvGraphicFramePr>
        <p:xfrm>
          <a:off x="1523999" y="526472"/>
          <a:ext cx="10086109" cy="5650490"/>
        </p:xfrm>
        <a:graphic>
          <a:graphicData uri="http://schemas.openxmlformats.org/drawingml/2006/table">
            <a:tbl>
              <a:tblPr/>
              <a:tblGrid>
                <a:gridCol w="1894893">
                  <a:extLst>
                    <a:ext uri="{9D8B030D-6E8A-4147-A177-3AD203B41FA5}">
                      <a16:colId xmlns:a16="http://schemas.microsoft.com/office/drawing/2014/main" val="2786721271"/>
                    </a:ext>
                  </a:extLst>
                </a:gridCol>
                <a:gridCol w="3857051">
                  <a:extLst>
                    <a:ext uri="{9D8B030D-6E8A-4147-A177-3AD203B41FA5}">
                      <a16:colId xmlns:a16="http://schemas.microsoft.com/office/drawing/2014/main" val="3223765228"/>
                    </a:ext>
                  </a:extLst>
                </a:gridCol>
                <a:gridCol w="4334165">
                  <a:extLst>
                    <a:ext uri="{9D8B030D-6E8A-4147-A177-3AD203B41FA5}">
                      <a16:colId xmlns:a16="http://schemas.microsoft.com/office/drawing/2014/main" val="1778742310"/>
                    </a:ext>
                  </a:extLst>
                </a:gridCol>
              </a:tblGrid>
              <a:tr h="589491">
                <a:tc>
                  <a:txBody>
                    <a:bodyPr/>
                    <a:lstStyle/>
                    <a:p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680" marR="27680" marT="27680" marB="27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Бесклеточный (первичный)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0" marR="27680" marT="27680" marB="27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Клеточный (вторичный)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0" marR="27680" marT="27680" marB="27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235179"/>
                  </a:ext>
                </a:extLst>
              </a:tr>
              <a:tr h="1624696"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локализация</a:t>
                      </a:r>
                    </a:p>
                  </a:txBody>
                  <a:tcPr marL="27680" marR="27680" marT="27680" marB="27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  прилежит к дентину,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  покрывает корень.</a:t>
                      </a:r>
                    </a:p>
                  </a:txBody>
                  <a:tcPr marL="27680" marR="27680" marT="27680" marB="27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  покрывает бесклеточный цемент в области апикальной трети корня и области фуркации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многокорневых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зубов.</a:t>
                      </a:r>
                    </a:p>
                  </a:txBody>
                  <a:tcPr marL="27680" marR="27680" marT="27680" marB="27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880012"/>
                  </a:ext>
                </a:extLst>
              </a:tr>
              <a:tr h="3436303"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строение</a:t>
                      </a:r>
                    </a:p>
                  </a:txBody>
                  <a:tcPr marL="27680" marR="27680" marT="27680" marB="27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  коллагеновые волокна (продольное и радиальное расположение),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  аморфное вещество,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  линии роста расположены близко друг к другу.</a:t>
                      </a:r>
                    </a:p>
                  </a:txBody>
                  <a:tcPr marL="27680" marR="27680" marT="27680" marB="27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 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цементоциты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лакунах (их отростки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анастомозируют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друг с другом),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  коллагеновые волокна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(хаотичное направление),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  аморфное вещество,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  линии роста расположены сравнительно далеко друг от друга.</a:t>
                      </a:r>
                    </a:p>
                  </a:txBody>
                  <a:tcPr marL="27680" marR="27680" marT="27680" marB="27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212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151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847" y="340581"/>
            <a:ext cx="9800503" cy="778733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Топография цемента в области шейки зуба</a:t>
            </a:r>
            <a:b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969" y="1119315"/>
            <a:ext cx="11259782" cy="2471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3 варианта соединения цемента и эмали зуба. Оно может быть либо «стык в стык», либо цемент может немного заходить на эмаль, либо может присутствовать полоска обнаженного дентина (рис.8). Исследования показали, что эмаль и цемент граничат «стык в стык» – только в 30% случаев. При этом 60% зубов имеют наслоение цемента на край зубной эмали (рис.9), а полоска обнаженного дентина встречается в 10% случаев.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1" y="3841243"/>
            <a:ext cx="3357634" cy="28655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515" y="3841243"/>
            <a:ext cx="3391747" cy="29082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52258" y="3841243"/>
            <a:ext cx="4724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эмалево-цементной границы (схема и гистология)  –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1 – эмаль, 2 – дентин, 3 – цемент, и варианты соединения эмали и цемента (I – цемент частично заходит на зубную эмаль; II – цемент стыкуется с эмалью, III – цемент не доходит до эмали зуба).</a:t>
            </a:r>
          </a:p>
        </p:txBody>
      </p:sp>
    </p:spTree>
    <p:extLst>
      <p:ext uri="{BB962C8B-B14F-4D97-AF65-F5344CB8AC3E}">
        <p14:creationId xmlns:p14="http://schemas.microsoft.com/office/powerpoint/2010/main" val="1494742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275" y="300261"/>
            <a:ext cx="8911687" cy="64044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цемента корня зуба</a:t>
            </a:r>
            <a:b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940704"/>
            <a:ext cx="11963400" cy="59172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 Защитная функция  – содержание в цементе неорганических компонентов достигает 70%, что делает его прочным к механическим нагрузкам. Следовательно, одной из его функций будет защита дентина корня от повреждающего воздействия.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Участие в образовании периодонта  – формирование волокон периодонта происходит одновременно как со стороны цемента корня зуба, так и со стороны костной пластинки альвеолы. По мнению ряда авторов – в дальнейшем эти коллагеновые волокна сплетаются друг с другом посредством незрелого коллагена (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проколлагена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превращая их в единое целое. Глубина погружения волокон периодонта в цемент корня зуба составляет от 3 до 5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μ.т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Фиксирующая (удерживающая) – цемент корня зуба вместе с компактной пластинкой альвеолы и волокнами периодонта – обеспечивает фиксацию зуба в альвеоле.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 Компенсаторная функция  – при уменьшении длины зуба в результате физиологического стирания эмали – происходит усиленная выработка цемента в области верхушки корня зуба. В результате зуб как бы выталкивается из альвеолы в полость рта, и таким образом увеличивается размер клинической коронки зуба. Особенно это становится заметным у пациентов пожилого возраста.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 Участие 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репаративных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процессах  – например, при устранении причины резорбции корня может произойти его частичное восстановление. Либо при наличии трещины корня зуба может произойти образование цемента между фрагментами, что может привести к устранению дефекта.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98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274" y="263892"/>
            <a:ext cx="10598726" cy="84447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дополнительного образования цемента</a:t>
            </a:r>
            <a:r>
              <a:rPr lang="ru-RU" b="1" i="0" dirty="0" smtClean="0">
                <a:solidFill>
                  <a:srgbClr val="010975"/>
                </a:solidFill>
                <a:effectLst/>
                <a:latin typeface="Arial" panose="020B0604020202020204" pitchFamily="34" charset="0"/>
              </a:rPr>
              <a:t>  </a:t>
            </a:r>
            <a:br>
              <a:rPr lang="ru-RU" b="1" i="0" dirty="0" smtClean="0">
                <a:solidFill>
                  <a:srgbClr val="010975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331" y="1108364"/>
            <a:ext cx="10451667" cy="48028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пародонтите и хроническом периодонтите, при стирании эмали на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окклюзионных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поверхностях, при повышении нагрузки на зуб, а также при отсутствии зуба-антагониста – происходит интенсивное отложение цемента в области апикальной трети корня (при этом формируется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гиперцементоз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рис.3). Также к этому могут приводить и травмы корня зуба, а также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ортодонтическое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лечение.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 выделяют еще такое образование как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цементикль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Это не что иное, как состоящее из цемента образование округлой формы, расположенное в периодонте. Они возникают вследствие минерализации микрососудов в области островков эпителиальных клеток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Маляссе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0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42900"/>
            <a:ext cx="8911687" cy="70485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цемента (</a:t>
            </a:r>
            <a:r>
              <a:rPr lang="ru-RU" b="1" i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цементогенез</a:t>
            </a:r>
            <a: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b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213658"/>
            <a:ext cx="11753850" cy="55030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цемента происходит в два этапа. На 1 этапе происходит синтез органического матрикса (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цементоида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первичного цемента). На 2 этапе происходит минерализация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цементоида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 образованием вторичного цемента. 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клетки зубного сосочка (в результате индуцирующего влияния эпителиального влагалища) – дифференцируются в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одонтобласты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корня, которые и образовывают дентин корня. Далее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цементобласты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зубного мешочка начинают продуцировать органический матрикс цемента (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цементоид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коллагеновые волокна и основное аморфное вещество. В результате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цементоид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откладывается на поверхности дентина корня – в виде высокоминерализованного бесструктурного слоя «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Хоупвелла-Смитта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(этот слой способствует прочному прикреплению цемента к дентину корня).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первым образуется первичный цемент, не содержащий клеток. Он медленно откладывается по мере прорезывания зуба, покрывая 2/3 поверхности корня (ближе к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коронковой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части зуба). Далее происходит минерализация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цементоида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связана с отложением фосфатов и карбоната кальция. Этот процесс идет волнами, и далее в апикальной трети корня и зоне фуркации – образуется клеточный, т.е. вторичный цемент. 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33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59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1602" y="135773"/>
            <a:ext cx="6146355" cy="603538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 зуба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cementum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это высокоминерализованная ткань, напоминающая по своей структуре грубоволокнистую кость, которая тонким слоем покрывает корень зуба (вплоть до его шейки).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Трофика цемент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обычной диффузии питательных веществ, растворенных в основном аморфном веществе в составе периодонта.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функция цемента заключается в формировании связочного аппарата зуба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периодонтального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прикрепления), которое удерживает зуб в альвеоле, а также способствует перераспределению жевательного давления с зуба – на альвеолярную кость.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01602" cy="42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9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41" t="19068" r="25597" b="16028"/>
          <a:stretch/>
        </p:blipFill>
        <p:spPr>
          <a:xfrm>
            <a:off x="1593089" y="199505"/>
            <a:ext cx="8303426" cy="620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2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8400" y="665019"/>
            <a:ext cx="5783179" cy="56304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Слой цемента присутствует только на зубах человека, а также зубах других млекопитающих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«вторичный дентин» на протяжении всей жизни продуцируется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одонтобластами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вот точно также в течение жизни происходит и постоянное образование цемента на поверхности корня. И поэтому, если вы доживете до пенсионного возраста, то цемент ваших зубов скорее всего успеет – как минимум утроить свою толщину (рис.3).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91" y="665019"/>
            <a:ext cx="6062409" cy="474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5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5498" y="159655"/>
            <a:ext cx="7532514" cy="47958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Цемент корня зуба: строение</a:t>
            </a:r>
            <a:b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872" y="798895"/>
            <a:ext cx="6025139" cy="59011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химическому составу и прочности близок к грубоволокнистой костной ткани. Неорганические компоненты в составе цемента составляют примерно 65% – в основном это фосфат кальция (в виде кристаллов гидроксиапатита или аморфных кальций-фосфатов) и карбонат кальция. Органические компоненты составляют около 23%, и они практически полностью представлены коллагеном; плюс около 12% воды.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 подразделяют на 2 формы – на первичный (бесклеточный) и вторичный (клеточный). Слой первичного цемента выстилает дентин всей поверхности корня зуба, и в свою очередь уже поверх него будет располагаться слой вторичного цемента. Однако, этот так называемый вторичный «клеточный цемент» будет покрывать уже не всю поверхность корня, а только его апикальную треть +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многокорневых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зубов еще и область бифуркации/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трифуркации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корней (рис.4).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3395" t="18561" r="23183" b="5577"/>
          <a:stretch/>
        </p:blipFill>
        <p:spPr>
          <a:xfrm>
            <a:off x="0" y="0"/>
            <a:ext cx="601287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4375" y="243110"/>
            <a:ext cx="8911687" cy="74749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Первичный (бесклеточный) цемент</a:t>
            </a:r>
            <a:r>
              <a:rPr lang="ru-RU" b="1" i="0" dirty="0" smtClean="0">
                <a:solidFill>
                  <a:srgbClr val="010975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1" i="0" dirty="0" smtClean="0">
                <a:solidFill>
                  <a:srgbClr val="010975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5920" y="847897"/>
            <a:ext cx="10191403" cy="52702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цемент покрывает весь корень зуба. Он не содержит клеток, и состоит только из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обызвествленного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межклеточного вещества, в состав которого входят коллагеновые волокна и основное аморфное «склеивающее» вещество. Коллагеновые волокна этого слоя цемента отличаются равномерной минерализацией, и часть из них имеет продольное направление – по отношению к поверхности корня, а часть – перпендикулярное (радиальное) направление. Последние называют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шарпеевскими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волокнами», и они имеют очень важное значение для фиксации зуба в альвеоле.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81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779" t="13652" r="20779" b="5427"/>
          <a:stretch/>
        </p:blipFill>
        <p:spPr>
          <a:xfrm>
            <a:off x="2294020" y="183062"/>
            <a:ext cx="8357937" cy="650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5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026" t="13652" r="21396" b="5647"/>
          <a:stretch/>
        </p:blipFill>
        <p:spPr>
          <a:xfrm>
            <a:off x="2406316" y="165676"/>
            <a:ext cx="8197516" cy="645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7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188099" y="419100"/>
            <a:ext cx="9699101" cy="5070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1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Вторичный (клеточный) цемент</a:t>
            </a:r>
            <a:r>
              <a:rPr lang="ru-RU" b="1" dirty="0" smtClean="0">
                <a:solidFill>
                  <a:srgbClr val="010975"/>
                </a:solidFill>
                <a:latin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10975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343536" y="1163782"/>
            <a:ext cx="10543664" cy="5389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Вторичный цемент образуется после прорезывания зуба, и он покрывает уже не всю поверхность корня, а только апикальную его треть + область фуркаций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многокорневых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зубов. Он может располагаться либо поверх первичного цемента, либо напрямую прилежать к дентину корня. Вторичный цемент состоит преимущественно из клеток (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цементоцитов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цементобластов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из межклеточного вещества, которое в свою очередь состоит – из основного аморфного вещества и хаотично направленных коллагеновых волокон.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7980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216</TotalTime>
  <Words>1347</Words>
  <Application>Microsoft Office PowerPoint</Application>
  <PresentationFormat>Широкоэкранный</PresentationFormat>
  <Paragraphs>48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Times New Roman</vt:lpstr>
      <vt:lpstr>Wingdings 3</vt:lpstr>
      <vt:lpstr>Легкий дым</vt:lpstr>
      <vt:lpstr>Цемент зуба </vt:lpstr>
      <vt:lpstr>Презентация PowerPoint</vt:lpstr>
      <vt:lpstr>Презентация PowerPoint</vt:lpstr>
      <vt:lpstr>Презентация PowerPoint</vt:lpstr>
      <vt:lpstr>Цемент корня зуба: строение </vt:lpstr>
      <vt:lpstr>1) Первичный (бесклеточный) цемент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3) Коллагеновые волокна   </vt:lpstr>
      <vt:lpstr>Презентация PowerPoint</vt:lpstr>
      <vt:lpstr>Презентация PowerPoint</vt:lpstr>
      <vt:lpstr>Топография цемента в области шейки зуба </vt:lpstr>
      <vt:lpstr>Функции цемента корня зуба  </vt:lpstr>
      <vt:lpstr>Причины дополнительного образования цемента   </vt:lpstr>
      <vt:lpstr>Развитие цемента (цементогенез) 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Цемент зуба: строение </dc:title>
  <dc:creator>153_kab</dc:creator>
  <cp:lastModifiedBy>153_kab</cp:lastModifiedBy>
  <cp:revision>23</cp:revision>
  <dcterms:created xsi:type="dcterms:W3CDTF">2025-07-19T09:09:07Z</dcterms:created>
  <dcterms:modified xsi:type="dcterms:W3CDTF">2025-09-29T10:36:09Z</dcterms:modified>
</cp:coreProperties>
</file>