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0"/>
  </p:notesMasterIdLst>
  <p:sldIdLst>
    <p:sldId id="256" r:id="rId2"/>
    <p:sldId id="258" r:id="rId3"/>
    <p:sldId id="279" r:id="rId4"/>
    <p:sldId id="259" r:id="rId5"/>
    <p:sldId id="260" r:id="rId6"/>
    <p:sldId id="281" r:id="rId7"/>
    <p:sldId id="261" r:id="rId8"/>
    <p:sldId id="257" r:id="rId9"/>
    <p:sldId id="262" r:id="rId10"/>
    <p:sldId id="263" r:id="rId11"/>
    <p:sldId id="264" r:id="rId12"/>
    <p:sldId id="287" r:id="rId13"/>
    <p:sldId id="295" r:id="rId14"/>
    <p:sldId id="265" r:id="rId15"/>
    <p:sldId id="266" r:id="rId16"/>
    <p:sldId id="289" r:id="rId17"/>
    <p:sldId id="267" r:id="rId18"/>
    <p:sldId id="268" r:id="rId19"/>
    <p:sldId id="269" r:id="rId20"/>
    <p:sldId id="270" r:id="rId21"/>
    <p:sldId id="271" r:id="rId22"/>
    <p:sldId id="291" r:id="rId23"/>
    <p:sldId id="292" r:id="rId24"/>
    <p:sldId id="272" r:id="rId25"/>
    <p:sldId id="273" r:id="rId26"/>
    <p:sldId id="274" r:id="rId27"/>
    <p:sldId id="277" r:id="rId28"/>
    <p:sldId id="29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15" autoAdjust="0"/>
  </p:normalViewPr>
  <p:slideViewPr>
    <p:cSldViewPr snapToGrid="0">
      <p:cViewPr varScale="1">
        <p:scale>
          <a:sx n="58" d="100"/>
          <a:sy n="58" d="100"/>
        </p:scale>
        <p:origin x="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C1123-4E7B-4127-A159-3B972CFDBE3D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C3A8B-CFA7-4A3C-97ED-E25732170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30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C3A8B-CFA7-4A3C-97ED-E25732170BF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502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77B6-053D-4E68-843B-E57840FE2706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63B1B51-CBDE-45A5-BB3C-2E3B4F234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32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77B6-053D-4E68-843B-E57840FE2706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3B1B51-CBDE-45A5-BB3C-2E3B4F234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13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77B6-053D-4E68-843B-E57840FE2706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3B1B51-CBDE-45A5-BB3C-2E3B4F234AA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34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77B6-053D-4E68-843B-E57840FE2706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3B1B51-CBDE-45A5-BB3C-2E3B4F234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1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77B6-053D-4E68-843B-E57840FE2706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3B1B51-CBDE-45A5-BB3C-2E3B4F234AA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4183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77B6-053D-4E68-843B-E57840FE2706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3B1B51-CBDE-45A5-BB3C-2E3B4F234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612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77B6-053D-4E68-843B-E57840FE2706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1B51-CBDE-45A5-BB3C-2E3B4F234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098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77B6-053D-4E68-843B-E57840FE2706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1B51-CBDE-45A5-BB3C-2E3B4F234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05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77B6-053D-4E68-843B-E57840FE2706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1B51-CBDE-45A5-BB3C-2E3B4F234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79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77B6-053D-4E68-843B-E57840FE2706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3B1B51-CBDE-45A5-BB3C-2E3B4F234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47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77B6-053D-4E68-843B-E57840FE2706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63B1B51-CBDE-45A5-BB3C-2E3B4F234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8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77B6-053D-4E68-843B-E57840FE2706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63B1B51-CBDE-45A5-BB3C-2E3B4F234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8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77B6-053D-4E68-843B-E57840FE2706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1B51-CBDE-45A5-BB3C-2E3B4F234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4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77B6-053D-4E68-843B-E57840FE2706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1B51-CBDE-45A5-BB3C-2E3B4F234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1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77B6-053D-4E68-843B-E57840FE2706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B1B51-CBDE-45A5-BB3C-2E3B4F234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06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E77B6-053D-4E68-843B-E57840FE2706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3B1B51-CBDE-45A5-BB3C-2E3B4F234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53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E77B6-053D-4E68-843B-E57840FE2706}" type="datetimeFigureOut">
              <a:rPr lang="ru-RU" smtClean="0"/>
              <a:t>27.09.2025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63B1B51-CBDE-45A5-BB3C-2E3B4F234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6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63286" y="782781"/>
            <a:ext cx="8915399" cy="2262781"/>
          </a:xfrm>
        </p:spPr>
        <p:txBody>
          <a:bodyPr/>
          <a:lstStyle/>
          <a:p>
            <a:pPr algn="r"/>
            <a: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Дентин зуба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462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2529" y="346364"/>
            <a:ext cx="10076572" cy="61687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дентинных канальцев в перпендикулярном направлении отходят боковые каналы. Особенно много их отходит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предентине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внутренних слоях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околопульпарного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дентина (в 100–200 мкм от границы с пульпой). Их достаточно мало в средних отделах дентина и вновь становится много на периферии – в области плащевого дентина. В боковых каналах находятся боковые ответвления отростков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одонтобластов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анастамозируют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(соединяются)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собой. Напомним, что именно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участвуют в образовании органического матрикса дентина и дальнейшей его минерализации.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82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7725" y="281211"/>
            <a:ext cx="8911687" cy="44269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Строение дентинных трубочек</a:t>
            </a:r>
            <a:r>
              <a:rPr lang="ru-RU" b="1" i="0" dirty="0" smtClean="0">
                <a:solidFill>
                  <a:srgbClr val="0109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0" dirty="0" smtClean="0">
                <a:solidFill>
                  <a:srgbClr val="010975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1" i="0" dirty="0" smtClean="0">
                <a:solidFill>
                  <a:srgbClr val="010975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018" y="1089313"/>
            <a:ext cx="11655560" cy="52093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Дентинные канальца проходят в так называемых дентинных трубочках. Стенка каждой дентинной трубочки образована так называемым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перитубулярным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дентином», который отличается очень высокой степенью минерализации и отсутствием коллагеновых волокон. Между дентинными трубочками располагается так называемый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интертубулярный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дентин», который отличается меньшей степенью минерализации и большим количеством коллагеновых волокон (фибрилл). Дентинные трубочки полые внутри, и поэтому их часто и называют дентинными канальцами.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трубочка изнутри покрыта тонким слоем органического вещества – этот слой содержит высокую концентрацию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гликозаминогликанов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его обычно называют мембраной Неймана. По центру дентинных канальцев располагаются отростки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(волокна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Томса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Пространство между отростком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стенкой дентинной трубочки заполнено дентинной жидкостью, которая схожа по составу с плазмой крови. Помимо отростков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тканевой жидкости в них также расположены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безмиелиновые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нервные волокна (однако их можно встретить только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околопульпарном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дентине).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293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84" t="28968" r="30957" b="24828"/>
          <a:stretch/>
        </p:blipFill>
        <p:spPr>
          <a:xfrm>
            <a:off x="4844956" y="3476346"/>
            <a:ext cx="5658582" cy="33816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89" y="483877"/>
            <a:ext cx="4721041" cy="3147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174" y="432368"/>
            <a:ext cx="4667534" cy="319887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8091" y="3899426"/>
            <a:ext cx="2940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Схема строения дентина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434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Дентиногенез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7791" y="1378634"/>
            <a:ext cx="10716821" cy="45325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дентина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дентиногенез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связано с дифференцировкой и активацией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фибробластов, которые начинают секретировать коллагеновые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неколлагеновые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белки. Синтезированные белки подвергаются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посттрансляционой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модификации, в аппарате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Гольджи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упаковываются в везикулы, которые путем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экзоцитоза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освобождаются во внеклеточное пространство. Содержимое везикул формирует внеклеточный матрикс дентина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предентин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самый глубокий слой дентина, расположенный на границе с пульпой зуба), который подвергается минерализации. В процессе минерализации участвуют ионы, локализующиеся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Поступление ионов происходит как в процессе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дентиногенеза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после прорезывания зубов.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877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452" y="291600"/>
            <a:ext cx="10638166" cy="622801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Перитубулярный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интертубулярный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дентин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7" y="914401"/>
            <a:ext cx="11426448" cy="56249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дентиногенеза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интертубулярный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дентин, расположенный между дентинными трубочками, образуется раньше, чем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перитубулярный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Отложение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перитубулярного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дентина происходит изнутри уже сформированных дентинных канальцев (активное участие в этом принимают отростки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Перитубулярный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дентин обладает значительно более высокой минерализацией. К примеру, содержание гидроксиапатита в нем будет на 40% больше, чем 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интертубулярном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вот органические компоненты в нем практически отсутствуют. Это приводит к тому, что при возникновении среднего кариеса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перитубулярный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дентин будет разрушаться значительно быстрее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интертубулярного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 как следствие – происходящие процессы деминерализации будут приводить к расширению дентинных канальцев и увеличению проницаемости дентина в том числе и для патогенных бактерий. В свою очередь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интертубулярный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дентин содержит много органических компонентов, например,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обызвествленных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коллагеновых фибрилл (при этом кристаллы гидроксиапатита располагаются вдоль оси фибрилл). Коллагеновые фибриллы образуют так называемый «каркас», который служит основой для отложения минеральных солей.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5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379" y="236183"/>
            <a:ext cx="10118621" cy="544867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Органический матрикс дентина</a:t>
            </a:r>
            <a:r>
              <a:rPr lang="ru-RU" b="1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1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506" y="1113905"/>
            <a:ext cx="11477530" cy="55401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Органический матрикс дентина располагается между дентинными трубочками (в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интертубулярном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дентине). Он состоит из коллагеновых фибрилл и расположенного между ними аморфного вещества. Интересным является то, что направление коллагеновых фибрилл и их структура – будут отличаться в плащевом 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околопульпарном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слоях дентина. Это связано с тем, что в ходе первичного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дентиногенеза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сначала вырабатывается органический матрикс именно плащевого дентина, и только уже потом – матрикс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околопульпарного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дентина.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плащевом дентине будут преобладать волокна, идущие в радиальном направлении, параллельно ходу канальцев («волокна Корфа»). Но особенностью волокон Корфа является не только их направленность, но и то, что они будут состоять из достаточно толстых фибрилл, объединенных в конусовидно-суживающиеся пучки. Причем стоить уточнить, что радиально-параллельное направление волокон Корфа больше характерно для той части плащевого дентина, которая ближе всего к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окклюзионной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поверхности коронки зуба. А на боковых поверхностях коронки и в области корня – волокна Корфа приобретают все более косое направление.</a:t>
            </a:r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04131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648" t="25021" r="27642" b="21480"/>
          <a:stretch/>
        </p:blipFill>
        <p:spPr>
          <a:xfrm>
            <a:off x="136477" y="536833"/>
            <a:ext cx="5412601" cy="40262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6477" y="4688976"/>
            <a:ext cx="5412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Коллагеновые фибриллы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околопульпарном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дентине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50256" y="536833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Матрикс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околопульпарного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дентина образуется позже, чем плащевого.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этот период синтезируют намного более тонкие фибриллы, которые переплетаются друг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другом.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 волокна будут располагаться тангенциально, т.е. они отходят от дентинных канальцев почти под прямым углом (их называют «волокна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Эбнера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 Но коллагеновые волокна не являются единственным компонентом органического матрикса дентина, и нельзя забывать про окружающее их аморфное вещество.</a:t>
            </a:r>
          </a:p>
        </p:txBody>
      </p:sp>
    </p:spTree>
    <p:extLst>
      <p:ext uri="{BB962C8B-B14F-4D97-AF65-F5344CB8AC3E}">
        <p14:creationId xmlns:p14="http://schemas.microsoft.com/office/powerpoint/2010/main" val="1918343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075" y="397785"/>
            <a:ext cx="8911687" cy="658780"/>
          </a:xfrm>
        </p:spPr>
        <p:txBody>
          <a:bodyPr/>
          <a:lstStyle/>
          <a:p>
            <a:pPr algn="r"/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Аморфное вещество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54" y="1282890"/>
            <a:ext cx="11191164" cy="52134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Коллагеновые волокна со всех сторон окружает основное аморфное вещество, которое состоит преимущественно из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гликозаминогликанов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хондроитинсульфатов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Помимо них в состав органического матрикса входят большое количество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неколлагеновых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протеинов (их доля составляет около 20% от органического матрикса дентина). Аморфное вещество также содержит 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протеогликаны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образуются в результате соединения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хондроитинсульфатов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неколлагеновых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протеинов.</a:t>
            </a: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Неколлагеновые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протеины играют важную роль в процессах минерализации дентина. Основные их разновидности: кальций-связывающие протеины, костные морфогенетические протеины (BMP), гликопротеины (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фибронектин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остеонектин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кальциевая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АТФаза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алкалиновая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фосфатаза,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коллагеназы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коллагенусваивающие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энзимы, необходимые для перестройки органического матрикса.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органической основе дентина идентифицированы также липиды (гликолипиды и фосфолипиды), вероятно, участвующие в минерализации матрикса.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91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2427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Нервные волокна</a:t>
            </a:r>
            <a:r>
              <a:rPr lang="ru-RU" b="1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ru-RU" b="1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2072" y="1405719"/>
            <a:ext cx="10112540" cy="45055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Безмиелиновые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нервные волокна проникают в дентин из периферических отделов пульпы, причем их можно выявить только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предентине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(они проникают в него на глубину нескольких микрометров, и лишь редкие волокна – на глубину от 100 до 200 мкм). Кроме того нервные волокна обнаруживаются не во всех, а только в некоторых дентинных канальцах. В более периферических слоях дентина нервные окончания вообще отсутствуют, а в формировании болевых импульсов главную роль в данном случае играет дентинная жидкость (изменение гидродинамических условий).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566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5325" y="357410"/>
            <a:ext cx="8911687" cy="65878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Особенности неорганического матрикса</a:t>
            </a:r>
            <a:r>
              <a:rPr lang="ru-RU" b="1" i="0" dirty="0" smtClean="0">
                <a:solidFill>
                  <a:srgbClr val="010975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1" i="0" dirty="0" smtClean="0">
                <a:solidFill>
                  <a:srgbClr val="010975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3534" y="1266092"/>
            <a:ext cx="10708071" cy="502216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Дентин состоит преимущественно из фосфата кальция (в форме кристаллов гидроксиапатита), а также в небольшого количества фторида и карбоната кальция. Кристаллы гидроксиапатита в дентине значительно меньше и тоньше, если сравнивать их с зубной эмалью, т.е. кристаллы достаточно мелкие и имеют иглообразную форму. Электронная микроскопия позволила установить, что эти кристаллы находятся не только снаружи коллагеновых волокон, но и внутри них (располагаясь даже между коллагеновыми фибриллами).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дентина характерна особая форма отложения кристаллов минеральных солей. Если, например, в основном веществе костной ткани отложение минеральных солей происходит равномерно (в виде мельчайших кристалликов), то в дентине процесс минерализации протекает в несколько этапов. На первом этапе происходит формирование кристаллических структур шаровидной формы (в виде «глобул» –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калькосферитов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между которыми по-прежнему сохраняются участки с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необызвествленным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мало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обызвествленным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основным веществом – интерглобулярным дентином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39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7070" y="347019"/>
            <a:ext cx="10042222" cy="58123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дентин зуба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3878" y="1098629"/>
            <a:ext cx="5527964" cy="54736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Дентин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dentinum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это твердая ткань, составляющая основную массу зуба,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коронковая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часть которого покрыта снаружи зубной эмалью, а корневая часть – цементом. Внутри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коронковой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 дентина располагается полость зуба (пульповая камера), а внутри корневой части – корневые каналы. Эти полостные образования заполнены пульпой зуба, из внешних слоев которой в дентин проникают отростки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окончания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безмиелиновых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нервных волокон.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4" y="0"/>
            <a:ext cx="5850079" cy="46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53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4892" y="535918"/>
            <a:ext cx="4825560" cy="499682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Глобулярный и интерглобулярный дентин лучше всего видны на границе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околопульпарного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дентина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предентина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коронковой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 зуба), т.к. именно в этой зоне активно протекает минерализация вторично-образованного дентина. Кроме того, именно в этой зоне можно обнаружить самые крупные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калькосфериты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Постепенно глобулы увеличиваются в размерах и сливаются, образуя однородный высоко минерализованный дентин.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69" y="693491"/>
            <a:ext cx="6750928" cy="56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10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2183" y="624110"/>
            <a:ext cx="8911687" cy="713371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линии Оуэна и линии </a:t>
            </a:r>
            <a:r>
              <a:rPr lang="ru-RU" b="1" i="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Эбнера</a:t>
            </a:r>
            <a:r>
              <a:rPr lang="ru-RU" b="1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</a:t>
            </a:r>
            <a:br>
              <a:rPr lang="ru-RU" b="1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647" y="1337481"/>
            <a:ext cx="10806546" cy="49814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Первичный (физиологический) дентин образуется в период формирования и прорезывания зуба. Его продуцируют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одонтобласты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скоростью примерно 4-8 мкм/сутки, причем в деятельности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одонтобластов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есть периоды активности и покоя. Такая периодическая смена активности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одонтобластов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приводит к наличию в дентине так называемых ростовых и контурных линий.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776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714" t="33835" r="35041" b="5119"/>
          <a:stretch/>
        </p:blipFill>
        <p:spPr>
          <a:xfrm>
            <a:off x="423080" y="326407"/>
            <a:ext cx="5131559" cy="602245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50256" y="478895"/>
            <a:ext cx="6096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Контурные линии Оуэна – отражают суточный ритм отложения дентина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одонтобластами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расположены под прямым углом к дентинным трубочкам и соответствуют «периодам покоя» в деятельности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одонтобластов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эти периоды будет происходить намного менее интенсивная минерализация дентина – с образованием очень мелких интерглобулярных пространств. Число линий Оуэна может увеличиваться при патологических состояниях организма, которые влияют на процессы минерализации твердых тканей зубов.</a:t>
            </a:r>
          </a:p>
        </p:txBody>
      </p:sp>
    </p:spTree>
    <p:extLst>
      <p:ext uri="{BB962C8B-B14F-4D97-AF65-F5344CB8AC3E}">
        <p14:creationId xmlns:p14="http://schemas.microsoft.com/office/powerpoint/2010/main" val="3883130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028" t="25526" r="30370" b="4397"/>
          <a:stretch/>
        </p:blipFill>
        <p:spPr>
          <a:xfrm>
            <a:off x="0" y="136478"/>
            <a:ext cx="5974238" cy="5943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69940" y="914400"/>
            <a:ext cx="56991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Ростовые линии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Эбнера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соответствуют более медленному 5-ти суточному циклу формирования органического матрикса дентина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периодам меньшей минерализации основного вещества дентина.</a:t>
            </a:r>
          </a:p>
        </p:txBody>
      </p:sp>
    </p:spTree>
    <p:extLst>
      <p:ext uri="{BB962C8B-B14F-4D97-AF65-F5344CB8AC3E}">
        <p14:creationId xmlns:p14="http://schemas.microsoft.com/office/powerpoint/2010/main" val="3675940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9280" y="201219"/>
            <a:ext cx="6370319" cy="55303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Мертвые пути в дентине</a:t>
            </a:r>
            <a:r>
              <a:rPr lang="ru-RU" b="1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ru-RU" b="1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72332" y="955473"/>
            <a:ext cx="6567267" cy="49605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дентине могут обнаруживаться так называемые мертвые пути (на шлифах зубов), которые возникают при гибели части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одонтобластов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этом, содержащие в дентинных канальцах отростки подвергаются распаду, соответственно, полости дентинных канальцев будут заполнены продуктами распада и газообразными веществами.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наличию газов такие дентинные канальцы (мертвые пути) и выглядят черными на шлифах зубов. Кстати, термин «мертвые пути» ввел в обращение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Е.Fish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Чувствительность дентина в таких участках снижена, а со стороны пульпы зуба в этих участках будет отмечаться усиленная выработка третичного дентина.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59" y="1150577"/>
            <a:ext cx="5316173" cy="412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82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735" y="376460"/>
            <a:ext cx="9716755" cy="56324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Вторичный и третичный дентин</a:t>
            </a:r>
            <a:r>
              <a:rPr lang="ru-RU" b="1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1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033" y="1294227"/>
            <a:ext cx="10662457" cy="52613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Вторичный дентин отлаживается (со стороны пульповой камеры) в течение всей жизни человека, что приводит к постепенному сокращению объема пульповой камеры. Вторичный дентин как и первичный – продуцируется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одонтобластами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Вторичный дентин отличается от первичного (образующегося во время формирования и прорезывания зубов) – менее правильной структурой, что выражается в изменении направления и количества дентинных канальцев и коллагеновых волокон, а также более низкой степенью минерализации. Уменьшается и сам размер дентинных канальцев.</a:t>
            </a:r>
          </a:p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Отложения вторичного дентина более активно происходят в области крыши пульповой камеры, а также в ее боковых стенках. Кроме того, вторичный дентин активно откладывается в области дна пульповой камеры (в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многокорневых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зубах). В связи со всем этим постепенно изменяется и форма пульповой камеры – рога пульпы уплощаются, сокращается ее объем. Интересным фактом является то, что у мужчин интенсивность отложения вторичного дентина выше. Кроме того отмечают, что с возрастом интенсивность отложения вторичного дентина уменьшается.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822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9295" y="714895"/>
            <a:ext cx="10257906" cy="53866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вид дентина – это так называемый «третичный дентин» (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dentinum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tertiarium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который также называют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репаративным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(восстановительным) или иррегулярным. В отличие от вторичного дентина, который достаточно равномерно вырабатывается с внутренней поверхности пульповой камеры – образование третичного дентина происходит локально. К локальному образованию дентина приводит влияние на зуб сильных раздражающих факторов, например, это происходит при разрушении или повышенной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стираемости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эмали, обнажении дентина.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медленно развивающемся кариесе выработка третичного дентина позволяет в течение какого-то времени – препятствовать проникновению в пульпу патогенных бактерий и их токсинов. Таким образом, третичный дентин выполняет защитную функцию. Еще стоит отметить, что третичный дентин также отличается неправильным направлением дентинных канальцев, либо они могут вообще отсутствовать.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74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949" y="300260"/>
            <a:ext cx="8911687" cy="656343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изменения дентина</a:t>
            </a:r>
            <a:r>
              <a:rPr lang="ru-RU" b="1" i="0" dirty="0" smtClean="0">
                <a:solidFill>
                  <a:srgbClr val="010975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ru-RU" b="1" i="0" dirty="0" smtClean="0">
                <a:solidFill>
                  <a:srgbClr val="010975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6073" y="1103168"/>
            <a:ext cx="10709563" cy="525606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возрастом происходит отложение вторичного и третичного дентина, что также приводит к уменьшению размера пульпы. Но в зубах пожилых людей часто можно заметить участки дентина, в которых минеральные соли откладываются уже не только в основном веществе, но и внутри самих дентинных канальцев (происходит это на фоне процессов дегенерации отростков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В результате происходит полная облитерация </a:t>
            </a:r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(закрытие) просвета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канальцев, т.е. их физиологический склероз.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Облитерация просвета канальцев приводит к снижению чувствительности зуба. Кроме того, показатели преломления света у канальцев и у основного вещества – в этом случае выравниваются, и поэтому такие участки дентина выглядят прозрачными. Соответственно, такой дентин очень часто называют «прозрачным» или «склеротическим». Образование прозрачного дентина чаще всего происходит сначала в апикальной части корня, а потом медленно распространяется в направлении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коронковой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части зуба.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03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38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225" t="16425" r="18453" b="12400"/>
          <a:stretch/>
        </p:blipFill>
        <p:spPr>
          <a:xfrm>
            <a:off x="182238" y="429491"/>
            <a:ext cx="6577105" cy="41563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341" y="3269673"/>
            <a:ext cx="5268335" cy="33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53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5055" y="484909"/>
            <a:ext cx="9854045" cy="610639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своей структуре и свойствам дентин напоминает компактную грубоволокнистую костную ткань, но отличается от нее отсутствием сосудов и клеточных элементов, а также более высокой твердостью. Твёрдость дентина достигает 58,9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килограмм-сила/мм²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(кгс/мм²),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объясняется высоким содержанием неорганических компонентов – преимущественно фосфата кальция (в виде гидроксиапатита), а также фторида и карбоната кальция. Содержание неорганических компонентов в общей сложности достигает 70%, плюс еще 20% приходится на органические компоненты (представлены в основном коллагеном), плюс еще 10% приходится на воду.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79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8300" y="595745"/>
            <a:ext cx="10153650" cy="56145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дентине выделяют несколько слоев: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предентин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околопульпарный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дентин,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плащевой дентин. </a:t>
            </a:r>
          </a:p>
          <a:p>
            <a:pPr marL="0" indent="0" algn="just">
              <a:buNone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Предентином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называют очень тонкий внутренний слой маломинерализованного дентина, который непосредственно примыкает к поверхностному слою пульпы 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одонтобластам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Далее идет слой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околопульпарного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дентина, и еще более поверхностно располагается плащевой дентин. Плащевой 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околопульпарный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дентин отличаются друг от друга в основном только строением органического матрикса.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54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85" t="20168" r="27453" b="15294"/>
          <a:stretch/>
        </p:blipFill>
        <p:spPr>
          <a:xfrm>
            <a:off x="244658" y="110835"/>
            <a:ext cx="5775770" cy="45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1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7616" y="333165"/>
            <a:ext cx="8911687" cy="664363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дентина зуба</a:t>
            </a:r>
            <a:br>
              <a:rPr lang="ru-RU" b="1" i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18616" y="886265"/>
            <a:ext cx="5406684" cy="58099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Дентин состоит из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обызвествленного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межклеточного вещества, которое пронизано так называемыми «дентинными канальцами» (дентинными трубочками), за счет которых обеспечивается трофика и минерализация дентина. Дентинные канальца идут радиально, 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коронковой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части зуба – по направлению от стенки пульповой камеры к эмалево-дентинной границе, а в корневой части зуба – от стенки корневого канала к поверхности корня зуба. Однако, если в корневой части зуба, а также в области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окклюзионной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поверхности коронки зуба – дентинные канальца имеют практически прямую форму, то в боковых отделах коронки они уже будут S-образно изогнуты.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18616" cy="474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32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1" y="166256"/>
            <a:ext cx="6544684" cy="64146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гистологическом препарате (рис.6) –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предентин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выглядит как светлая полоса, переходящая в зону со сферическими образованиями более темного цвета (глобулами). Слой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предентина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обладает минимальной минерализацией, и состоит в основном из органического матрикса – переплетенных коллагеновых фибрилл (рис.7). Сферические образования на границе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предентина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околопульпарного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дентина – это не что иное как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калькосфериты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являющиеся очагами минерализации. Маломинерализованный дентин, располагающийся вокруг таких глобул, носит название «интерглобулярного».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глобулы сливаются, образуя однородный высокоминерализованный дентин. При приближении дентинных канальцев к эмалево-дентинной границе или слою цемента – их концы образуют крупные терминальные ответвления (похожие на ветви дерева). Ряд терминальных отрезков дентинных канальцев проникает даже сквозь эмалево-дентинную границу, формируя так называемые «эмалевые веретена».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 образования участвуют в минерализации глубоких слоев эмали.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60" y="0"/>
            <a:ext cx="4834975" cy="37977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60" y="3797714"/>
            <a:ext cx="4834976" cy="306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44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8508" y="706581"/>
            <a:ext cx="5630142" cy="572235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 канальцев составляет от 0,5 до 4 мкм, причем они будут шире во внутренних отделах дентина и постепенно суживаются кнаружи (вроде уплощенного конуса). Внутри канальцев находятся отростки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одонтобластов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безмиелиновые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нервные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волокна (нервные отростки (аксоны), которые не покрыты миелиновой оболочкой и поэтому проводят нервные импульсы сравнительно медленнее, чем миелиновые),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циркулирует тканевая жидкость. Сами </a:t>
            </a:r>
            <a:r>
              <a:rPr lang="ru-RU" sz="2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одонтобласты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находятся за пределами дентина – их тела располагаются в поверхностном слое пульпы, а их отростки, проходя по всей длине дентинных канальцев, заканчиваются в области эмалево-дентинной границы (рис.8).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39" y="706582"/>
            <a:ext cx="6227770" cy="513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5341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423</TotalTime>
  <Words>2410</Words>
  <Application>Microsoft Office PowerPoint</Application>
  <PresentationFormat>Широкоэкранный</PresentationFormat>
  <Paragraphs>55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Times New Roman</vt:lpstr>
      <vt:lpstr>Wingdings 3</vt:lpstr>
      <vt:lpstr>Легкий дым</vt:lpstr>
      <vt:lpstr>Дентин зуба</vt:lpstr>
      <vt:lpstr>Что такое дентин зуба</vt:lpstr>
      <vt:lpstr>Презентация PowerPoint</vt:lpstr>
      <vt:lpstr>Презентация PowerPoint</vt:lpstr>
      <vt:lpstr>Презентация PowerPoint</vt:lpstr>
      <vt:lpstr>Презентация PowerPoint</vt:lpstr>
      <vt:lpstr>Строение дентина зуба </vt:lpstr>
      <vt:lpstr>Презентация PowerPoint</vt:lpstr>
      <vt:lpstr>Презентация PowerPoint</vt:lpstr>
      <vt:lpstr>Презентация PowerPoint</vt:lpstr>
      <vt:lpstr>1. Строение дентинных трубочек  </vt:lpstr>
      <vt:lpstr>Презентация PowerPoint</vt:lpstr>
      <vt:lpstr>Дентиногенез </vt:lpstr>
      <vt:lpstr>Перитубулярный и интертубулярный дентин </vt:lpstr>
      <vt:lpstr>2. Органический матрикс дентина </vt:lpstr>
      <vt:lpstr>Презентация PowerPoint</vt:lpstr>
      <vt:lpstr>Аморфное вещество</vt:lpstr>
      <vt:lpstr>Нервные волокна  </vt:lpstr>
      <vt:lpstr>3. Особенности неорганического матрикса </vt:lpstr>
      <vt:lpstr>Презентация PowerPoint</vt:lpstr>
      <vt:lpstr>Что такое линии Оуэна и линии Эбнера   </vt:lpstr>
      <vt:lpstr>Презентация PowerPoint</vt:lpstr>
      <vt:lpstr>Презентация PowerPoint</vt:lpstr>
      <vt:lpstr>Мертвые пути в дентине  </vt:lpstr>
      <vt:lpstr>Вторичный и третичный дентин </vt:lpstr>
      <vt:lpstr>Презентация PowerPoint</vt:lpstr>
      <vt:lpstr>Возрастные изменения дентина 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Дентин зуба: строение </dc:title>
  <dc:creator>153_kab</dc:creator>
  <cp:lastModifiedBy>153_kab</cp:lastModifiedBy>
  <cp:revision>57</cp:revision>
  <dcterms:created xsi:type="dcterms:W3CDTF">2025-07-19T08:54:15Z</dcterms:created>
  <dcterms:modified xsi:type="dcterms:W3CDTF">2025-09-27T05:42:11Z</dcterms:modified>
</cp:coreProperties>
</file>