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2" r:id="rId3"/>
    <p:sldId id="267" r:id="rId4"/>
    <p:sldId id="305" r:id="rId5"/>
    <p:sldId id="298" r:id="rId6"/>
    <p:sldId id="297" r:id="rId7"/>
    <p:sldId id="300" r:id="rId8"/>
    <p:sldId id="296" r:id="rId9"/>
    <p:sldId id="299" r:id="rId10"/>
    <p:sldId id="302" r:id="rId11"/>
    <p:sldId id="304" r:id="rId12"/>
    <p:sldId id="303" r:id="rId13"/>
    <p:sldId id="301" r:id="rId14"/>
    <p:sldId id="295" r:id="rId15"/>
    <p:sldId id="306" r:id="rId16"/>
    <p:sldId id="270" r:id="rId17"/>
    <p:sldId id="271" r:id="rId18"/>
    <p:sldId id="273" r:id="rId19"/>
    <p:sldId id="274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182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34F6-212D-4479-9A44-ACAB3F36E15E}" type="datetimeFigureOut">
              <a:rPr lang="ru-RU" smtClean="0"/>
              <a:t>13.09.2025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E12ED-5DE0-4E74-8C64-F72945547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5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12ED-5DE0-4E74-8C64-F729455475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5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B273-DADA-4A0A-9D5F-07FC6390B8C1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FD7EB8B-D897-46D3-A8B4-F9B2DB7C0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1cd912c63e8479c3&amp;cs=0&amp;q=mol%C4%81r%C4%93s&amp;sa=X&amp;ved=2ahUKEwiT55j1h9OPAxW2hf0HHapJLr4QxccNegQIAhAE&amp;mstk=AUtExfC5H-pVMVKyzGinOwrv-g7WMOsjWgEo77QtKfTez8mPIMSnAo2PgU8UL-NV64F_Is4qrVaUGBOv8dAi7VM9awEICiHivM5Wo1HzNaRIF8PbIqkSO42EqlKE8VlznsWJKHM&amp;csui=3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google.com/search?sca_esv=1cd912c63e8479c3&amp;cs=0&amp;q=premol%C4%81r%C4%93s&amp;sa=X&amp;ved=2ahUKEwiT55j1h9OPAxW2hf0HHapJLr4QxccNegQIAhAD&amp;mstk=AUtExfC5H-pVMVKyzGinOwrv-g7WMOsjWgEo77QtKfTez8mPIMSnAo2PgU8UL-NV64F_Is4qrVaUGBOv8dAi7VM9awEICiHivM5Wo1HzNaRIF8PbIqkSO42EqlKE8VlznsWJKHM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920880" cy="965969"/>
          </a:xfrm>
        </p:spPr>
        <p:txBody>
          <a:bodyPr>
            <a:noAutofit/>
          </a:bodyPr>
          <a:lstStyle/>
          <a:p>
            <a:r>
              <a:rPr lang="ru-RU" altLang="en-US" dirty="0" smtClean="0">
                <a:solidFill>
                  <a:schemeClr val="tx1"/>
                </a:solidFill>
                <a:effectLst/>
              </a:rPr>
              <a:t>Прорезывание зубов, зубная формула, прикусы, </a:t>
            </a:r>
            <a:r>
              <a:rPr lang="ru-RU" altLang="en-US" dirty="0" err="1" smtClean="0">
                <a:solidFill>
                  <a:schemeClr val="tx1"/>
                </a:solidFill>
                <a:effectLst/>
              </a:rPr>
              <a:t>стираемость</a:t>
            </a:r>
            <a:endParaRPr lang="ru-RU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пк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024336" cy="381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206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Развитие постоянных зубов в целом напоминает развитие временных зубов. У постоянных моляров временные предшественники отсутствуют, поэтому их называют </a:t>
            </a:r>
            <a:r>
              <a:rPr lang="ru-RU" sz="2900" b="1" dirty="0"/>
              <a:t>дополнительными</a:t>
            </a:r>
            <a:r>
              <a:rPr lang="ru-RU" sz="2900" dirty="0"/>
              <a:t>. </a:t>
            </a:r>
            <a:r>
              <a:rPr lang="ru-RU" sz="3100" dirty="0"/>
              <a:t>Все остальные постоянные зубы являются замещающими. В ходе прорезывания постоянных замещающих зубов происходит разрушение и выпадение временных зубов, которое включает и прогрессивную резорбцию корней временных зубов и их альвеол. Вследствие давления постоянного зуба на альвеолу временного зуба начинается дифференцировка остеокластов, которые активно включаются в процессы резорбции костной ткани</a:t>
            </a:r>
            <a:r>
              <a:rPr lang="ru-RU" sz="3100" dirty="0" smtClean="0"/>
              <a:t>.</a:t>
            </a:r>
          </a:p>
          <a:p>
            <a:pPr marL="0" indent="0" algn="just">
              <a:buNone/>
            </a:pPr>
            <a:endParaRPr lang="ru-RU" sz="3100" dirty="0"/>
          </a:p>
          <a:p>
            <a:pPr marL="0" indent="0" algn="just">
              <a:buNone/>
            </a:pPr>
            <a:r>
              <a:rPr lang="ru-RU" sz="3100" dirty="0"/>
              <a:t>Локализация зон физиологической резорбции корней временных зубов различна в зависимости от групповой принадлежности зуба: у однокорневых зубов она располагается в области верхушки зуба с язычной стороны, а у </a:t>
            </a:r>
            <a:r>
              <a:rPr lang="ru-RU" sz="3100" dirty="0" err="1"/>
              <a:t>многокорневых</a:t>
            </a:r>
            <a:r>
              <a:rPr lang="ru-RU" sz="3100" dirty="0"/>
              <a:t> зубов - в зоне </a:t>
            </a:r>
            <a:r>
              <a:rPr lang="ru-RU" sz="3100" dirty="0" err="1"/>
              <a:t>бифрукации</a:t>
            </a:r>
            <a:r>
              <a:rPr lang="ru-RU" sz="3100" dirty="0"/>
              <a:t> корней. Процесс выпадения временного зуба протекает синхронно с процессом прорезывания постоянного зуба. Клинически после выпадения временного зуба обнаруживаются бугры или часть режущего края прорезывающихся постоянных зубов.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27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Прорезывание постоянных зубов начинается с первого постоянного моляра в 6 лет. Затем последовательно в возрасте 6 - 8 лет прорезываются центральные и боковые резцы. В 9 - 10 лет прорезываются первые </a:t>
            </a:r>
            <a:r>
              <a:rPr lang="ru-RU" sz="2400" dirty="0" err="1"/>
              <a:t>премоляры</a:t>
            </a:r>
            <a:r>
              <a:rPr lang="ru-RU" sz="2400" dirty="0"/>
              <a:t>, за которыми, чаще всего, следуют клыки (10 - 11 лет) и вторые </a:t>
            </a:r>
            <a:r>
              <a:rPr lang="ru-RU" sz="2400" dirty="0" err="1"/>
              <a:t>премоляры</a:t>
            </a:r>
            <a:r>
              <a:rPr lang="ru-RU" sz="2400" dirty="0"/>
              <a:t> (11 - 12 лет). В 12 - 13 лет прорезываются вторые постоянные моляры. Таким образом, к 12 - 13 годам все временные зубы заменяются постоянными. Окончательное формирование корней завершается к 15 годам.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7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У замещающих зубов имеется особая анатомическая структура, способствующая их прорезыванию - проводниковый канал, который содержит проводниковый тяж.</a:t>
            </a:r>
          </a:p>
          <a:p>
            <a:pPr marL="0" indent="0" algn="just">
              <a:buNone/>
            </a:pPr>
            <a:r>
              <a:rPr lang="ru-RU" dirty="0"/>
              <a:t>Закладка такого постоянного зуба размещается первоначально в общей костной альвеоле с его временным предшественником. В дальнейшем она полностью окружается альвеолярной костью, за исключением небольшого канала, содержащего остатки зубной пластинки и соединительную ткань. Вместе эти структуры способствуют направленному движению постоянного зуба в ходе его прорезывания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Прорезывание и смена зубов отражают уровень физического развития ребенка, а также состояние его здоровья. Считается, что прорезывание зубов и их смена протекают физиологически, если:</a:t>
            </a:r>
          </a:p>
          <a:p>
            <a:pPr marL="0" indent="0" algn="just">
              <a:buNone/>
            </a:pPr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smtClean="0"/>
              <a:t>Прорезывание </a:t>
            </a:r>
            <a:r>
              <a:rPr lang="ru-RU" dirty="0"/>
              <a:t>своевременное, т.е. осуществляется в средние сроки.</a:t>
            </a:r>
          </a:p>
          <a:p>
            <a:pPr marL="0" indent="0" algn="just">
              <a:buNone/>
            </a:pPr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Соблюдается </a:t>
            </a:r>
            <a:r>
              <a:rPr lang="ru-RU" dirty="0"/>
              <a:t>последовательность прорезывания определенных групп зубов.</a:t>
            </a:r>
          </a:p>
          <a:p>
            <a:pPr marL="0" indent="0" algn="just">
              <a:buNone/>
            </a:pPr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 smtClean="0"/>
              <a:t>Одновременно </a:t>
            </a:r>
            <a:r>
              <a:rPr lang="ru-RU" dirty="0"/>
              <a:t>появляются симметрично расположенные зубы одной и той же группы, т.е. соблюдается парность прорезывания.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47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21"/>
          <p:cNvPicPr/>
          <p:nvPr/>
        </p:nvPicPr>
        <p:blipFill>
          <a:blip r:embed="rId2"/>
          <a:stretch/>
        </p:blipFill>
        <p:spPr>
          <a:xfrm>
            <a:off x="251520" y="150376"/>
            <a:ext cx="7416824" cy="4214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9802" y="4567237"/>
            <a:ext cx="558039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4. Постоянные зубы верхней и нижней челюстей.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1765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резцы;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19177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клык;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191770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премоляры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arenR"/>
              <a:tabLst>
                <a:tab pos="19494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моляры.</a:t>
            </a:r>
            <a:endParaRPr lang="ru-RU" sz="16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0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Этапы формирования прикуса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процессе формирования прикуса выделяют 5 этапов:</a:t>
            </a:r>
          </a:p>
          <a:p>
            <a:pPr marL="0" indent="0" algn="just">
              <a:buNone/>
            </a:pPr>
            <a:r>
              <a:rPr lang="ru-RU" dirty="0"/>
              <a:t>1.	Новорожденность (с рождения до 6 месяцев);</a:t>
            </a:r>
          </a:p>
          <a:p>
            <a:pPr marL="0" indent="0" algn="just">
              <a:buNone/>
            </a:pPr>
            <a:r>
              <a:rPr lang="ru-RU" dirty="0"/>
              <a:t>2.	Формирование временного прикуса (с 6 месяцев до 3 лет) характеризуется прорезыванием и ростом всех временных зубов;</a:t>
            </a:r>
          </a:p>
          <a:p>
            <a:pPr marL="0" indent="0" algn="just">
              <a:buNone/>
            </a:pPr>
            <a:r>
              <a:rPr lang="ru-RU" dirty="0"/>
              <a:t>3.	Сформировавшийся временный прикус (от 3 до 6 лет): период сопровождается ростом челюстной системы и подготовкой к смене молочных зубов постоянными зубами;</a:t>
            </a:r>
          </a:p>
          <a:p>
            <a:pPr marL="0" indent="0" algn="just">
              <a:buNone/>
            </a:pPr>
            <a:r>
              <a:rPr lang="ru-RU" dirty="0"/>
              <a:t>4.	Смешанный прикус (от 6 до 12 лет) сопровождается активным ростом челюстного аппарата и постоянных зубов;</a:t>
            </a:r>
          </a:p>
          <a:p>
            <a:pPr marL="0" indent="0" algn="just">
              <a:buNone/>
            </a:pPr>
            <a:r>
              <a:rPr lang="ru-RU" dirty="0"/>
              <a:t>5.	Формирование постоянного прикуса (с 12 до 15 лет), во время которого завершается процесс роста постоянных зубов.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16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виды окклюзии зубов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419872" y="711860"/>
            <a:ext cx="5266928" cy="58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Положение </a:t>
            </a:r>
            <a:r>
              <a:rPr lang="ru-RU" dirty="0"/>
              <a:t>зубных рядов в стадии их смыкания называют окклюзией. Возможны четыре вида окклюзии: центральная, </a:t>
            </a:r>
            <a:r>
              <a:rPr lang="ru-RU" dirty="0" smtClean="0"/>
              <a:t>передняя (</a:t>
            </a:r>
            <a:r>
              <a:rPr lang="ru-RU" dirty="0"/>
              <a:t>сагиттальная</a:t>
            </a:r>
            <a:r>
              <a:rPr lang="ru-RU" dirty="0" smtClean="0"/>
              <a:t>), задняя </a:t>
            </a:r>
            <a:r>
              <a:rPr lang="ru-RU" dirty="0"/>
              <a:t>(</a:t>
            </a:r>
            <a:r>
              <a:rPr lang="ru-RU" dirty="0" smtClean="0"/>
              <a:t>дистальная) и боковые (правая </a:t>
            </a:r>
            <a:r>
              <a:rPr lang="ru-RU" dirty="0"/>
              <a:t>и </a:t>
            </a:r>
            <a:r>
              <a:rPr lang="ru-RU" dirty="0" smtClean="0"/>
              <a:t>левая). </a:t>
            </a:r>
            <a:r>
              <a:rPr lang="ru-RU" dirty="0"/>
              <a:t>Центральная окклюзия образуется при срединном смыкании зубных рядов и физиологическом контакте зубов-антагонистов. При </a:t>
            </a:r>
            <a:r>
              <a:rPr lang="ru-RU" dirty="0" smtClean="0"/>
              <a:t>передней окклюзии </a:t>
            </a:r>
            <a:r>
              <a:rPr lang="ru-RU" dirty="0"/>
              <a:t>имеется срединное смыкание зубных рядов, но нижний зубной ряд </a:t>
            </a:r>
            <a:r>
              <a:rPr lang="ru-RU" dirty="0" smtClean="0"/>
              <a:t>выдвинут вперед. </a:t>
            </a:r>
            <a:r>
              <a:rPr lang="ru-RU" dirty="0"/>
              <a:t>Боковая окклюзия характеризуется сдвигом нижней челюсти влево (левая окклюзия) или вправо (правая окклюзия). Задняя окклюзия </a:t>
            </a:r>
            <a:r>
              <a:rPr lang="ru-RU" dirty="0" smtClean="0"/>
              <a:t>- </a:t>
            </a:r>
            <a:r>
              <a:rPr lang="ru-RU" dirty="0"/>
              <a:t>это неправильное смыкание зубов, при котором нижняя челюсть смещена </a:t>
            </a:r>
            <a:r>
              <a:rPr lang="ru-RU" dirty="0" smtClean="0"/>
              <a:t>назад.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" y="-35171"/>
            <a:ext cx="3242506" cy="4468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188640"/>
            <a:ext cx="3345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Окклюзия</a:t>
            </a:r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" y="4365104"/>
            <a:ext cx="3242506" cy="24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47248" cy="7523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Прикусы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859216" cy="49685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Прикус </a:t>
            </a:r>
            <a:r>
              <a:rPr lang="ru-RU" sz="2000" dirty="0" smtClean="0"/>
              <a:t>- </a:t>
            </a:r>
            <a:r>
              <a:rPr lang="ru-RU" sz="2000" dirty="0" smtClean="0"/>
              <a:t>положение зубных дуг в центральной окклюзии.</a:t>
            </a:r>
          </a:p>
          <a:p>
            <a:pPr marL="0" indent="0" algn="just">
              <a:buNone/>
            </a:pPr>
            <a:r>
              <a:rPr lang="ru-RU" sz="2000" b="1" i="1" dirty="0" smtClean="0"/>
              <a:t>Виды прикуса</a:t>
            </a:r>
            <a:r>
              <a:rPr lang="ru-RU" sz="2000" dirty="0" smtClean="0"/>
              <a:t> в первую очередь делятся на две большие группы:</a:t>
            </a:r>
          </a:p>
          <a:p>
            <a:pPr marL="0" indent="0" algn="just">
              <a:buNone/>
            </a:pPr>
            <a:r>
              <a:rPr lang="ru-RU" sz="2000" dirty="0" smtClean="0"/>
              <a:t>Правильный прикус</a:t>
            </a:r>
          </a:p>
          <a:p>
            <a:pPr marL="0" indent="0" algn="just">
              <a:buNone/>
            </a:pPr>
            <a:r>
              <a:rPr lang="ru-RU" sz="2000" dirty="0" smtClean="0"/>
              <a:t>Неправильный прикус</a:t>
            </a:r>
          </a:p>
          <a:p>
            <a:pPr marL="0" indent="0" algn="just">
              <a:buNone/>
            </a:pPr>
            <a:r>
              <a:rPr lang="ru-RU" sz="2000" b="1" i="1" dirty="0" smtClean="0"/>
              <a:t>Правильный прикус</a:t>
            </a:r>
            <a:r>
              <a:rPr lang="ru-RU" sz="2000" dirty="0" smtClean="0"/>
              <a:t> наблюдается, когда при смыкании обеих челюстей верхние передние зубы на треть перекрывают нижние, а боковые жевательные контактируют между собой так, что зубы-антагонисты смыкаются друг с другом.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56"/>
            <a:ext cx="8229600" cy="10081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Правильные прикусы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268760"/>
            <a:ext cx="3960440" cy="485740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dirty="0" err="1" smtClean="0"/>
              <a:t>Ортогнатический</a:t>
            </a:r>
            <a:r>
              <a:rPr lang="ru-RU" sz="3800" b="1" dirty="0" smtClean="0"/>
              <a:t> прикус</a:t>
            </a:r>
            <a:r>
              <a:rPr lang="ru-RU" sz="3800" dirty="0" smtClean="0"/>
              <a:t> (верхний зубной ряд на всем протяжении смыкания челюстей перекрывает нижний, на переднем участке  верхние резцы перекрывают нижние примерно на треть)</a:t>
            </a:r>
          </a:p>
          <a:p>
            <a:pPr marL="0" indent="0" algn="just">
              <a:buNone/>
            </a:pPr>
            <a:r>
              <a:rPr lang="ru-RU" sz="3800" b="1" dirty="0" err="1" smtClean="0"/>
              <a:t>Прогенический</a:t>
            </a:r>
            <a:r>
              <a:rPr lang="ru-RU" sz="3800" b="1" dirty="0" smtClean="0"/>
              <a:t> прикус</a:t>
            </a:r>
            <a:r>
              <a:rPr lang="ru-RU" sz="3800" dirty="0" smtClean="0"/>
              <a:t> (нижняя челюсть при смыкании незначительно выдвинута вперед)</a:t>
            </a:r>
          </a:p>
          <a:p>
            <a:pPr marL="0" indent="0" algn="just">
              <a:buNone/>
            </a:pPr>
            <a:r>
              <a:rPr lang="ru-RU" sz="3800" b="1" dirty="0" smtClean="0"/>
              <a:t>Прямой прикус</a:t>
            </a:r>
            <a:r>
              <a:rPr lang="ru-RU" sz="3800" dirty="0" smtClean="0"/>
              <a:t> (верхние резцы при смыкании челюстей не перекрывают нижние, а смыкаются режущими краями)</a:t>
            </a:r>
          </a:p>
          <a:p>
            <a:pPr marL="0" indent="0" algn="just">
              <a:buNone/>
            </a:pPr>
            <a:r>
              <a:rPr lang="ru-RU" sz="3800" b="1" dirty="0" err="1" smtClean="0"/>
              <a:t>Бипрогнатический</a:t>
            </a:r>
            <a:r>
              <a:rPr lang="ru-RU" sz="3800" b="1" dirty="0" smtClean="0"/>
              <a:t> прикус</a:t>
            </a:r>
            <a:r>
              <a:rPr lang="ru-RU" sz="3800" dirty="0" smtClean="0"/>
              <a:t> (верхние и нижние резцы при смыкании наклонены в сторону преддверия рта)</a:t>
            </a:r>
          </a:p>
          <a:p>
            <a:endParaRPr lang="ru-RU" dirty="0"/>
          </a:p>
        </p:txBody>
      </p:sp>
      <p:pic>
        <p:nvPicPr>
          <p:cNvPr id="27650" name="Picture 2" descr="C:\Users\пк\Downloads\0277408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04994"/>
            <a:ext cx="2376264" cy="1839907"/>
          </a:xfrm>
          <a:prstGeom prst="rect">
            <a:avLst/>
          </a:prstGeom>
          <a:noFill/>
        </p:spPr>
      </p:pic>
      <p:pic>
        <p:nvPicPr>
          <p:cNvPr id="27651" name="Picture 3" descr="C:\Users\пк\Downloads\0228806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2448272" cy="1892165"/>
          </a:xfrm>
          <a:prstGeom prst="rect">
            <a:avLst/>
          </a:prstGeom>
          <a:noFill/>
        </p:spPr>
      </p:pic>
      <p:pic>
        <p:nvPicPr>
          <p:cNvPr id="27652" name="Picture 4" descr="C:\Users\пк\Downloads\0294422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8567" y="3134022"/>
            <a:ext cx="2337489" cy="1839938"/>
          </a:xfrm>
          <a:prstGeom prst="rect">
            <a:avLst/>
          </a:prstGeom>
          <a:noFill/>
        </p:spPr>
      </p:pic>
      <p:pic>
        <p:nvPicPr>
          <p:cNvPr id="27653" name="Picture 5" descr="C:\Users\пк\Downloads\0294282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764" y="3140968"/>
            <a:ext cx="2411760" cy="1826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908720"/>
            <a:ext cx="3754760" cy="521744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дистальный прикус</a:t>
            </a:r>
            <a:r>
              <a:rPr lang="ru-RU" dirty="0" smtClean="0"/>
              <a:t> - при большой верхней челюсти или недоразвитии нижней;  </a:t>
            </a:r>
          </a:p>
          <a:p>
            <a:pPr marL="0" indent="0" algn="just">
              <a:buNone/>
            </a:pPr>
            <a:r>
              <a:rPr lang="ru-RU" b="1" dirty="0" err="1" smtClean="0"/>
              <a:t>мезиальный</a:t>
            </a:r>
            <a:r>
              <a:rPr lang="ru-RU" b="1" dirty="0" smtClean="0"/>
              <a:t> прикус</a:t>
            </a:r>
            <a:r>
              <a:rPr lang="ru-RU" dirty="0" smtClean="0"/>
              <a:t> - когда нижняя челюсть выдвинута вперед</a:t>
            </a:r>
            <a:r>
              <a:rPr lang="ru-RU" smtClean="0"/>
              <a:t>; </a:t>
            </a:r>
          </a:p>
          <a:p>
            <a:pPr marL="0" indent="0" algn="just">
              <a:buNone/>
            </a:pPr>
            <a:r>
              <a:rPr lang="ru-RU" b="1" smtClean="0"/>
              <a:t>глубокий </a:t>
            </a:r>
            <a:r>
              <a:rPr lang="ru-RU" b="1" dirty="0" smtClean="0"/>
              <a:t>прикус</a:t>
            </a:r>
            <a:r>
              <a:rPr lang="ru-RU" dirty="0" smtClean="0"/>
              <a:t> - верхние резцы перекрывают нижние больше чем на половину их длины;</a:t>
            </a:r>
          </a:p>
          <a:p>
            <a:pPr marL="0" indent="0" algn="just">
              <a:buNone/>
            </a:pPr>
            <a:r>
              <a:rPr lang="ru-RU" b="1" dirty="0" smtClean="0"/>
              <a:t>открытый прикус</a:t>
            </a:r>
            <a:r>
              <a:rPr lang="ru-RU" dirty="0" smtClean="0"/>
              <a:t> – когда большинство зубов верхней и нижней челюсти не смыкаются;</a:t>
            </a:r>
          </a:p>
          <a:p>
            <a:pPr marL="0" indent="0" algn="just">
              <a:buNone/>
            </a:pPr>
            <a:r>
              <a:rPr lang="ru-RU" b="1" dirty="0" smtClean="0"/>
              <a:t>перекрестный прикус</a:t>
            </a:r>
            <a:r>
              <a:rPr lang="ru-RU" dirty="0" smtClean="0"/>
              <a:t> – возникает при одностороннем недоразвитии верхнего или нижнего зубного ряда;</a:t>
            </a:r>
          </a:p>
          <a:p>
            <a:pPr marL="0" indent="0">
              <a:buNone/>
            </a:pPr>
            <a:r>
              <a:rPr lang="ru-RU" b="1" dirty="0" err="1" smtClean="0"/>
              <a:t>дистопия</a:t>
            </a:r>
            <a:r>
              <a:rPr lang="ru-RU" dirty="0" smtClean="0"/>
              <a:t> - зубы находятся не на своём месте в зубном ряду.</a:t>
            </a:r>
          </a:p>
          <a:p>
            <a:endParaRPr lang="ru-RU" dirty="0"/>
          </a:p>
        </p:txBody>
      </p:sp>
      <p:pic>
        <p:nvPicPr>
          <p:cNvPr id="29699" name="Picture 3" descr="C:\Users\пк\Downloads\imag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827" y="3300739"/>
            <a:ext cx="2269414" cy="1496847"/>
          </a:xfrm>
          <a:prstGeom prst="rect">
            <a:avLst/>
          </a:prstGeom>
          <a:noFill/>
        </p:spPr>
      </p:pic>
      <p:pic>
        <p:nvPicPr>
          <p:cNvPr id="29700" name="Picture 4" descr="C:\Users\пк\Downloads\imag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2123728" cy="1400757"/>
          </a:xfrm>
          <a:prstGeom prst="rect">
            <a:avLst/>
          </a:prstGeom>
          <a:noFill/>
        </p:spPr>
      </p:pic>
      <p:pic>
        <p:nvPicPr>
          <p:cNvPr id="29701" name="Picture 5" descr="C:\Users\пк\Downloads\image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284984"/>
            <a:ext cx="2293301" cy="1512602"/>
          </a:xfrm>
          <a:prstGeom prst="rect">
            <a:avLst/>
          </a:prstGeom>
          <a:noFill/>
        </p:spPr>
      </p:pic>
      <p:pic>
        <p:nvPicPr>
          <p:cNvPr id="29702" name="Picture 6" descr="C:\Users\пк\Downloads\prikus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2171700" cy="1400757"/>
          </a:xfrm>
          <a:prstGeom prst="rect">
            <a:avLst/>
          </a:prstGeom>
          <a:noFill/>
        </p:spPr>
      </p:pic>
      <p:pic>
        <p:nvPicPr>
          <p:cNvPr id="29703" name="Picture 7" descr="C:\Users\пк\Downloads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19" y="277238"/>
            <a:ext cx="2171701" cy="1198096"/>
          </a:xfrm>
          <a:prstGeom prst="rect">
            <a:avLst/>
          </a:prstGeom>
          <a:noFill/>
        </p:spPr>
      </p:pic>
      <p:pic>
        <p:nvPicPr>
          <p:cNvPr id="29704" name="Picture 8" descr="C:\Users\пк\Downloads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4527" y="279600"/>
            <a:ext cx="2126714" cy="11685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16017" y="279600"/>
            <a:ext cx="35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Неправильные прикусы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Стираемость</a:t>
            </a:r>
            <a:r>
              <a:rPr lang="ru-RU" dirty="0" smtClean="0">
                <a:solidFill>
                  <a:schemeClr val="tx1"/>
                </a:solidFill>
              </a:rPr>
              <a:t> зубов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40954"/>
            <a:ext cx="8424936" cy="13961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Стираемость</a:t>
            </a:r>
            <a:r>
              <a:rPr lang="ru-RU" sz="2400" dirty="0"/>
              <a:t> зубов - одна из форм  </a:t>
            </a:r>
            <a:r>
              <a:rPr lang="ru-RU" sz="2400" dirty="0" err="1"/>
              <a:t>некариозных</a:t>
            </a:r>
            <a:r>
              <a:rPr lang="ru-RU" sz="2400" dirty="0"/>
              <a:t> поражений зубов, патология, при которой наблюдается интенсивная убыль твёрдых тканей в одном, в группе или во всех зубах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err="1"/>
              <a:t>Стираемость</a:t>
            </a:r>
            <a:r>
              <a:rPr lang="ru-RU" sz="2400" dirty="0"/>
              <a:t> временных зубов – физиологический процесс, обусловленный с одной стороны – развитием активной функции жевания у детей, а с другой – изменением структуры и свойств эмали временных зубов в период их смены. Она наблюдается у детей 3-6 лет.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78416"/>
            <a:ext cx="5285333" cy="24625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995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Зубная формула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7504" y="877363"/>
            <a:ext cx="8928992" cy="54168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формула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специальная схема, в которой фиксируется порядок расположения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ней отдельные зубы или их группы записываются цифрами или буквами с цифрами.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формула взрослого человека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Зигмонда-Палмера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Данная система получила в России наибольшее распространение. По этой системе горизонтальная линия указывает на принадлежность зуба к верхней или нижней челюсти, а вертикальная – к правой или левой стороне. Зубы постоянного прикуса обозначаются арабскими цифрами.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Двухцифровая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Применяется в настоящее время, принята FDI (Международная Ассоциация Стоматологов) и рекомендована Стоматологической Ассоциацией России. По этой системе к порядковому номеру каждого зуба (1-8) впереди добавляется номер квадранта (1-4).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Буквенно-цифровая система. По ней каждый зуб обозначается начальной буквой своего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латинского обозначения (I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incisivi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caninus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клыки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premolārēs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molārēs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моляры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). Постоянные зубы обозначаются заглавными буквами. После каждой буквы прописывается число, обозначающее порядок зуба.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4" name="Picture 6" descr="Квадранты постоянного прику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3056"/>
            <a:ext cx="2371725" cy="590550"/>
          </a:xfrm>
          <a:prstGeom prst="rect">
            <a:avLst/>
          </a:prstGeom>
          <a:noFill/>
        </p:spPr>
      </p:pic>
      <p:pic>
        <p:nvPicPr>
          <p:cNvPr id="7175" name="Picture 7" descr="Двухцифровая зубная формула постоянного прику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077072"/>
            <a:ext cx="6095445" cy="500633"/>
          </a:xfrm>
          <a:prstGeom prst="rect">
            <a:avLst/>
          </a:prstGeom>
          <a:noFill/>
        </p:spPr>
      </p:pic>
      <p:pic>
        <p:nvPicPr>
          <p:cNvPr id="7176" name="Picture 8" descr="Буквенно-цифровая зубная форму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2070" y="5805671"/>
            <a:ext cx="6297450" cy="673224"/>
          </a:xfrm>
          <a:prstGeom prst="rect">
            <a:avLst/>
          </a:prstGeom>
          <a:noFill/>
        </p:spPr>
      </p:pic>
      <p:pic>
        <p:nvPicPr>
          <p:cNvPr id="7173" name="Picture 5" descr="зубная формула Зигмонда-Палмера взрослого челове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521037"/>
            <a:ext cx="48768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732"/>
            <a:ext cx="4104456" cy="30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104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308958"/>
            <a:ext cx="406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 </a:t>
            </a:r>
            <a:r>
              <a:rPr lang="ru-RU" sz="2400" dirty="0" smtClean="0"/>
              <a:t>патологической </a:t>
            </a:r>
            <a:r>
              <a:rPr lang="ru-RU" sz="2400" dirty="0" err="1"/>
              <a:t>стираемости</a:t>
            </a:r>
            <a:r>
              <a:rPr lang="ru-RU" sz="2400" dirty="0"/>
              <a:t> зубы быстрое уменьшение эмали и дентина, зубы становятся короче, повышается чувствительность, края эмали могут травмировать язык и внутреннюю поверхность щеки и губ. </a:t>
            </a:r>
          </a:p>
        </p:txBody>
      </p:sp>
    </p:spTree>
    <p:extLst>
      <p:ext uri="{BB962C8B-B14F-4D97-AF65-F5344CB8AC3E}">
        <p14:creationId xmlns:p14="http://schemas.microsoft.com/office/powerpoint/2010/main" val="49030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37892" name="Picture 4" descr="C:\Users\пк\Downloads\dbfec60d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0754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516537"/>
            <a:ext cx="8712968" cy="55399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формула молочных зубов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Зигмонда-Палмера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зубы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обозначаются римскими цифрами.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Двухцифровая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система. Применяется в настоящее время, принята FDI (Международная Ассоциация Стоматологов) и рекомендована Стоматологической Ассоциацией России. По этой системе к порядковому номеру каждого зуба (1-5) впереди добавляется номер квадранта (5-8).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Буквенно-цифровая система. По ней каждый зуб обозначается начальной буквой своего латинского обозначения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резцы,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клыки,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— моляры). Молочные зубы обозначаются прописными буквами. После каждой буквы прописывается число, обозначающее порядок зуба.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Зубная формула Зигмонда-Палмера молочных зуб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3240360" cy="605765"/>
          </a:xfrm>
          <a:prstGeom prst="rect">
            <a:avLst/>
          </a:prstGeom>
          <a:noFill/>
        </p:spPr>
      </p:pic>
      <p:pic>
        <p:nvPicPr>
          <p:cNvPr id="24579" name="Picture 3" descr="Квадранты временного прику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090" y="3140968"/>
            <a:ext cx="3092910" cy="792088"/>
          </a:xfrm>
          <a:prstGeom prst="rect">
            <a:avLst/>
          </a:prstGeom>
          <a:noFill/>
        </p:spPr>
      </p:pic>
      <p:pic>
        <p:nvPicPr>
          <p:cNvPr id="24580" name="Picture 4" descr="Двухцифровая зубная формула молочного прику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5070875" cy="734566"/>
          </a:xfrm>
          <a:prstGeom prst="rect">
            <a:avLst/>
          </a:prstGeom>
          <a:noFill/>
        </p:spPr>
      </p:pic>
      <p:pic>
        <p:nvPicPr>
          <p:cNvPr id="24581" name="Picture 5" descr="Буквенно-цифровая система молочного прику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7296" y="5188417"/>
            <a:ext cx="5239439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764704"/>
            <a:ext cx="4536504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Универсальную систему нумерации </a:t>
            </a:r>
            <a:r>
              <a:rPr lang="ru-RU" sz="2400" dirty="0" smtClean="0"/>
              <a:t>зубов, </a:t>
            </a:r>
            <a:r>
              <a:rPr lang="ru-RU" sz="2400" dirty="0"/>
              <a:t>также называют «Американской</a:t>
            </a:r>
            <a:r>
              <a:rPr lang="ru-RU" sz="2400" dirty="0" smtClean="0"/>
              <a:t>», </a:t>
            </a:r>
            <a:r>
              <a:rPr lang="ru-RU" sz="2400" dirty="0"/>
              <a:t>ввиду ее особенной распространенности в США. В рамках этой системы, постоянные зубы обозначаются цифрами, от 1 до 32, начиная с правого третьего моляра на верхней челюсти.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3844993" cy="56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Прорезывание временных и постоянных зубов.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К </a:t>
            </a:r>
            <a:r>
              <a:rPr lang="ru-RU" dirty="0"/>
              <a:t>моменту рождения у ребенка почти полностью сформированы коронки центральных резцов, в меньшей степени - боковых резцов, половина коронки клыков, жевательные поверхности временных моляров и медиально-щечные бугорки первых постоянных моляров. Пришеечная поверхность резцов, вестибулярная, пришеечная и </a:t>
            </a:r>
            <a:r>
              <a:rPr lang="ru-RU" dirty="0" err="1" smtClean="0"/>
              <a:t>апроксимальные</a:t>
            </a:r>
            <a:r>
              <a:rPr lang="ru-RU" dirty="0" smtClean="0"/>
              <a:t> </a:t>
            </a:r>
            <a:r>
              <a:rPr lang="ru-RU" dirty="0"/>
              <a:t>поверхности клыков, язычная поверхность первых временных моляров, а также борозды всех зубов минерализованы не полностью.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8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060848"/>
            <a:ext cx="8229600" cy="33222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1. Сроки формирования временных зубов(схема).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8334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После рождения ребенка формирование коронок и корней всех зубов продолжается. Сроки прорезывания и формирования корня и периодонта временных зубов приведены на рис. 1, 2 и 3.</a:t>
            </a:r>
          </a:p>
        </p:txBody>
      </p:sp>
    </p:spTree>
    <p:extLst>
      <p:ext uri="{BB962C8B-B14F-4D97-AF65-F5344CB8AC3E}">
        <p14:creationId xmlns:p14="http://schemas.microsoft.com/office/powerpoint/2010/main" val="386952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19"/>
          <p:cNvPicPr/>
          <p:nvPr/>
        </p:nvPicPr>
        <p:blipFill>
          <a:blip r:embed="rId2"/>
          <a:stretch/>
        </p:blipFill>
        <p:spPr>
          <a:xfrm>
            <a:off x="323528" y="213518"/>
            <a:ext cx="6768752" cy="3719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50912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2. Графическое представление сроков рассасывания корней временных зубов (схема)</a:t>
            </a:r>
          </a:p>
        </p:txBody>
      </p:sp>
    </p:spTree>
    <p:extLst>
      <p:ext uri="{BB962C8B-B14F-4D97-AF65-F5344CB8AC3E}">
        <p14:creationId xmlns:p14="http://schemas.microsoft.com/office/powerpoint/2010/main" val="19659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435280" cy="3384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013176"/>
            <a:ext cx="63032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 Сроки формирования постоянных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3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dirty="0"/>
              <a:t>В период прорезывания временных зубов в первую очередь </a:t>
            </a:r>
            <a:r>
              <a:rPr lang="ru-RU" sz="3100" dirty="0" err="1"/>
              <a:t>резорбируется</a:t>
            </a:r>
            <a:r>
              <a:rPr lang="ru-RU" sz="3100" dirty="0"/>
              <a:t> костная ткань, расположенная над их режущим краем или жевательной поверхностью, а также ткань, прилежащая к вестибулярной поверхности коронок, в то время как с язычной стороны резорбция задерживается. </a:t>
            </a:r>
            <a:endParaRPr lang="ru-RU" sz="3100" dirty="0" smtClean="0"/>
          </a:p>
          <a:p>
            <a:pPr marL="0" indent="0" algn="just">
              <a:buNone/>
            </a:pPr>
            <a:endParaRPr lang="ru-RU" sz="3100" dirty="0" smtClean="0"/>
          </a:p>
          <a:p>
            <a:pPr marL="0" indent="0" algn="just">
              <a:buNone/>
            </a:pPr>
            <a:r>
              <a:rPr lang="ru-RU" sz="3100" dirty="0" smtClean="0"/>
              <a:t>По </a:t>
            </a:r>
            <a:r>
              <a:rPr lang="ru-RU" sz="3100" dirty="0"/>
              <a:t>мере прорезывания костная ткань, окружавшая фолликулы, рассасывается, и с продолжением формирования корней развиваются </a:t>
            </a:r>
            <a:r>
              <a:rPr lang="ru-RU" sz="3100" dirty="0" err="1"/>
              <a:t>межальвеолярные</a:t>
            </a:r>
            <a:r>
              <a:rPr lang="ru-RU" sz="3100" dirty="0"/>
              <a:t> перегородки временного прикуса. Их вершины после прорезывания как бы срезаны в сторону прорезывающегося зуба, кортикальная пластинка несколько утолщена, рисунок губчатого вещества не выражен. Формирование корня и периодонта во временных зубах длится от 1,5 года - 2 лет (резцы) до 2-2,5 года (клыки, моляры) после прорезывания.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9998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1123</TotalTime>
  <Words>849</Words>
  <Application>Microsoft Office PowerPoint</Application>
  <PresentationFormat>Экран (4:3)</PresentationFormat>
  <Paragraphs>83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宋体</vt:lpstr>
      <vt:lpstr>Arial</vt:lpstr>
      <vt:lpstr>Book Antiqua</vt:lpstr>
      <vt:lpstr>Calibri</vt:lpstr>
      <vt:lpstr>Cambria</vt:lpstr>
      <vt:lpstr>Times New Roman</vt:lpstr>
      <vt:lpstr>Wingdings 2</vt:lpstr>
      <vt:lpstr>Welcome</vt:lpstr>
      <vt:lpstr>Прорезывание зубов, зубная формула, прикусы, стираемость</vt:lpstr>
      <vt:lpstr>Зубная формула</vt:lpstr>
      <vt:lpstr>Презентация PowerPoint</vt:lpstr>
      <vt:lpstr>Презентация PowerPoint</vt:lpstr>
      <vt:lpstr>Прорезывание временных и постоянных зубов.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формирования прикуса.</vt:lpstr>
      <vt:lpstr>Презентация PowerPoint</vt:lpstr>
      <vt:lpstr>Прикусы</vt:lpstr>
      <vt:lpstr>Правильные прикусы</vt:lpstr>
      <vt:lpstr>Презентация PowerPoint</vt:lpstr>
      <vt:lpstr>Стираемость зубов 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153_kab</cp:lastModifiedBy>
  <cp:revision>148</cp:revision>
  <cp:lastPrinted>2023-01-14T08:29:02Z</cp:lastPrinted>
  <dcterms:created xsi:type="dcterms:W3CDTF">2011-11-20T08:40:15Z</dcterms:created>
  <dcterms:modified xsi:type="dcterms:W3CDTF">2025-09-13T05:12:59Z</dcterms:modified>
</cp:coreProperties>
</file>